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6"/>
  </p:notesMasterIdLst>
  <p:sldIdLst>
    <p:sldId id="912" r:id="rId2"/>
    <p:sldId id="846" r:id="rId3"/>
    <p:sldId id="909" r:id="rId4"/>
    <p:sldId id="910" r:id="rId5"/>
    <p:sldId id="908" r:id="rId6"/>
    <p:sldId id="818" r:id="rId7"/>
    <p:sldId id="858" r:id="rId8"/>
    <p:sldId id="904" r:id="rId9"/>
    <p:sldId id="861" r:id="rId10"/>
    <p:sldId id="905" r:id="rId11"/>
    <p:sldId id="906" r:id="rId12"/>
    <p:sldId id="907" r:id="rId13"/>
    <p:sldId id="837" r:id="rId14"/>
    <p:sldId id="844" r:id="rId15"/>
    <p:sldId id="849" r:id="rId16"/>
    <p:sldId id="840" r:id="rId17"/>
    <p:sldId id="841" r:id="rId18"/>
    <p:sldId id="853" r:id="rId19"/>
    <p:sldId id="854" r:id="rId20"/>
    <p:sldId id="855" r:id="rId21"/>
    <p:sldId id="856" r:id="rId22"/>
    <p:sldId id="862" r:id="rId23"/>
    <p:sldId id="863" r:id="rId24"/>
    <p:sldId id="911" r:id="rId25"/>
  </p:sldIdLst>
  <p:sldSz cx="12188825" cy="6858000"/>
  <p:notesSz cx="6858000" cy="9144000"/>
  <p:defaultTextStyle>
    <a:defPPr>
      <a:defRPr lang="ja-JP"/>
    </a:defPPr>
    <a:lvl1pPr marL="0" algn="l" defTabSz="45712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23" algn="l" defTabSz="45712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246" algn="l" defTabSz="45712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370" algn="l" defTabSz="45712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492" algn="l" defTabSz="45712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616" algn="l" defTabSz="45712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2738" algn="l" defTabSz="45712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99860" algn="l" defTabSz="45712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6982" algn="l" defTabSz="45712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0D8E8"/>
    <a:srgbClr val="8EB4E3"/>
    <a:srgbClr val="BFBFBF"/>
    <a:srgbClr val="FF8E91"/>
    <a:srgbClr val="FF4C68"/>
    <a:srgbClr val="FF304E"/>
    <a:srgbClr val="262626"/>
    <a:srgbClr val="404040"/>
    <a:srgbClr val="606060"/>
    <a:srgbClr val="68B2E3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78378" autoAdjust="0"/>
  </p:normalViewPr>
  <p:slideViewPr>
    <p:cSldViewPr snapToGrid="0" snapToObjects="1">
      <p:cViewPr varScale="1">
        <p:scale>
          <a:sx n="140" d="100"/>
          <a:sy n="140" d="100"/>
        </p:scale>
        <p:origin x="-96" y="-424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5C8A4-0B6B-E444-A3FC-83FFB10CDA2A}" type="datetimeFigureOut">
              <a:rPr lang="ja-JP" altLang="en-US" smtClean="0"/>
              <a:pPr/>
              <a:t>17.12.7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70DE0-D2AD-C647-9B44-D7B126F4678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3687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Now, let’s move on to the clinical case.</a:t>
            </a:r>
          </a:p>
          <a:p>
            <a:endParaRPr kumimoji="1" lang="ja-JP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patient was 45 years old male.</a:t>
            </a:r>
            <a:r>
              <a:rPr lang="ja-JP" altLang="en-US" dirty="0" smtClean="0"/>
              <a:t> 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70DE0-D2AD-C647-9B44-D7B126F4678C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Now, let’s move on to the clinical case.</a:t>
            </a:r>
          </a:p>
          <a:p>
            <a:endParaRPr kumimoji="1" lang="ja-JP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patient was 45 years old male.</a:t>
            </a:r>
            <a:r>
              <a:rPr lang="ja-JP" altLang="en-US" dirty="0" smtClean="0"/>
              <a:t> 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70DE0-D2AD-C647-9B44-D7B126F4678C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Now, let’s move on to the clinical case.</a:t>
            </a:r>
          </a:p>
          <a:p>
            <a:endParaRPr kumimoji="1" lang="ja-JP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patient was 45 years old male.</a:t>
            </a:r>
            <a:r>
              <a:rPr lang="ja-JP" altLang="en-US" dirty="0" smtClean="0"/>
              <a:t> 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70DE0-D2AD-C647-9B44-D7B126F4678C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Now, let’s move on to the clinical case.</a:t>
            </a:r>
          </a:p>
          <a:p>
            <a:endParaRPr kumimoji="1" lang="ja-JP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patient was 45 years old male.</a:t>
            </a:r>
            <a:r>
              <a:rPr lang="ja-JP" altLang="en-US" dirty="0" smtClean="0"/>
              <a:t> 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70DE0-D2AD-C647-9B44-D7B126F4678C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8263-913C-F946-8B64-979AECCF0275}" type="datetimeFigureOut">
              <a:rPr lang="ja-JP" altLang="en-US" smtClean="0"/>
              <a:pPr/>
              <a:t>17.12.7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C3AA-CB1A-7B4E-8B29-558FF1EBF9F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8263-913C-F946-8B64-979AECCF0275}" type="datetimeFigureOut">
              <a:rPr lang="ja-JP" altLang="en-US" smtClean="0"/>
              <a:pPr/>
              <a:t>17.12.7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C3AA-CB1A-7B4E-8B29-558FF1EBF9F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8263-913C-F946-8B64-979AECCF0275}" type="datetimeFigureOut">
              <a:rPr lang="ja-JP" altLang="en-US" smtClean="0"/>
              <a:pPr/>
              <a:t>17.12.7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C3AA-CB1A-7B4E-8B29-558FF1EBF9F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8263-913C-F946-8B64-979AECCF0275}" type="datetimeFigureOut">
              <a:rPr lang="ja-JP" altLang="en-US" smtClean="0"/>
              <a:pPr/>
              <a:t>17.12.7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C3AA-CB1A-7B4E-8B29-558FF1EBF9F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2833" y="4406903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2833" y="2906715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8263-913C-F946-8B64-979AECCF0275}" type="datetimeFigureOut">
              <a:rPr lang="ja-JP" altLang="en-US" smtClean="0"/>
              <a:pPr/>
              <a:t>17.12.7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C3AA-CB1A-7B4E-8B29-558FF1EBF9F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441" y="1600203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5988" y="1600203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8263-913C-F946-8B64-979AECCF0275}" type="datetimeFigureOut">
              <a:rPr lang="ja-JP" altLang="en-US" smtClean="0"/>
              <a:pPr/>
              <a:t>17.12.7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C3AA-CB1A-7B4E-8B29-558FF1EBF9F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441" y="1535115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3" indent="0">
              <a:buNone/>
              <a:defRPr sz="2000" b="1"/>
            </a:lvl2pPr>
            <a:lvl3pPr marL="914246" indent="0">
              <a:buNone/>
              <a:defRPr sz="1800" b="1"/>
            </a:lvl3pPr>
            <a:lvl4pPr marL="1371370" indent="0">
              <a:buNone/>
              <a:defRPr sz="1600" b="1"/>
            </a:lvl4pPr>
            <a:lvl5pPr marL="1828492" indent="0">
              <a:buNone/>
              <a:defRPr sz="1600" b="1"/>
            </a:lvl5pPr>
            <a:lvl6pPr marL="2285616" indent="0">
              <a:buNone/>
              <a:defRPr sz="1600" b="1"/>
            </a:lvl6pPr>
            <a:lvl7pPr marL="2742738" indent="0">
              <a:buNone/>
              <a:defRPr sz="1600" b="1"/>
            </a:lvl7pPr>
            <a:lvl8pPr marL="3199860" indent="0">
              <a:buNone/>
              <a:defRPr sz="1600" b="1"/>
            </a:lvl8pPr>
            <a:lvl9pPr marL="36569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1754" y="1535115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3" indent="0">
              <a:buNone/>
              <a:defRPr sz="2000" b="1"/>
            </a:lvl2pPr>
            <a:lvl3pPr marL="914246" indent="0">
              <a:buNone/>
              <a:defRPr sz="1800" b="1"/>
            </a:lvl3pPr>
            <a:lvl4pPr marL="1371370" indent="0">
              <a:buNone/>
              <a:defRPr sz="1600" b="1"/>
            </a:lvl4pPr>
            <a:lvl5pPr marL="1828492" indent="0">
              <a:buNone/>
              <a:defRPr sz="1600" b="1"/>
            </a:lvl5pPr>
            <a:lvl6pPr marL="2285616" indent="0">
              <a:buNone/>
              <a:defRPr sz="1600" b="1"/>
            </a:lvl6pPr>
            <a:lvl7pPr marL="2742738" indent="0">
              <a:buNone/>
              <a:defRPr sz="1600" b="1"/>
            </a:lvl7pPr>
            <a:lvl8pPr marL="3199860" indent="0">
              <a:buNone/>
              <a:defRPr sz="1600" b="1"/>
            </a:lvl8pPr>
            <a:lvl9pPr marL="36569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8263-913C-F946-8B64-979AECCF0275}" type="datetimeFigureOut">
              <a:rPr lang="ja-JP" altLang="en-US" smtClean="0"/>
              <a:pPr/>
              <a:t>17.12.7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C3AA-CB1A-7B4E-8B29-558FF1EBF9F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8263-913C-F946-8B64-979AECCF0275}" type="datetimeFigureOut">
              <a:rPr lang="ja-JP" altLang="en-US" smtClean="0"/>
              <a:pPr/>
              <a:t>17.12.7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C3AA-CB1A-7B4E-8B29-558FF1EBF9F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8263-913C-F946-8B64-979AECCF0275}" type="datetimeFigureOut">
              <a:rPr lang="ja-JP" altLang="en-US" smtClean="0"/>
              <a:pPr/>
              <a:t>17.12.7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C3AA-CB1A-7B4E-8B29-558FF1EBF9F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4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4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23" indent="0">
              <a:buNone/>
              <a:defRPr sz="1300"/>
            </a:lvl2pPr>
            <a:lvl3pPr marL="914246" indent="0">
              <a:buNone/>
              <a:defRPr sz="1000"/>
            </a:lvl3pPr>
            <a:lvl4pPr marL="1371370" indent="0">
              <a:buNone/>
              <a:defRPr sz="900"/>
            </a:lvl4pPr>
            <a:lvl5pPr marL="1828492" indent="0">
              <a:buNone/>
              <a:defRPr sz="900"/>
            </a:lvl5pPr>
            <a:lvl6pPr marL="2285616" indent="0">
              <a:buNone/>
              <a:defRPr sz="900"/>
            </a:lvl6pPr>
            <a:lvl7pPr marL="2742738" indent="0">
              <a:buNone/>
              <a:defRPr sz="900"/>
            </a:lvl7pPr>
            <a:lvl8pPr marL="3199860" indent="0">
              <a:buNone/>
              <a:defRPr sz="900"/>
            </a:lvl8pPr>
            <a:lvl9pPr marL="36569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8263-913C-F946-8B64-979AECCF0275}" type="datetimeFigureOut">
              <a:rPr lang="ja-JP" altLang="en-US" smtClean="0"/>
              <a:pPr/>
              <a:t>17.12.7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C3AA-CB1A-7B4E-8B29-558FF1EBF9F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097" y="4800602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097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23" indent="0">
              <a:buNone/>
              <a:defRPr sz="2800"/>
            </a:lvl2pPr>
            <a:lvl3pPr marL="914246" indent="0">
              <a:buNone/>
              <a:defRPr sz="2400"/>
            </a:lvl3pPr>
            <a:lvl4pPr marL="1371370" indent="0">
              <a:buNone/>
              <a:defRPr sz="2000"/>
            </a:lvl4pPr>
            <a:lvl5pPr marL="1828492" indent="0">
              <a:buNone/>
              <a:defRPr sz="2000"/>
            </a:lvl5pPr>
            <a:lvl6pPr marL="2285616" indent="0">
              <a:buNone/>
              <a:defRPr sz="2000"/>
            </a:lvl6pPr>
            <a:lvl7pPr marL="2742738" indent="0">
              <a:buNone/>
              <a:defRPr sz="2000"/>
            </a:lvl7pPr>
            <a:lvl8pPr marL="3199860" indent="0">
              <a:buNone/>
              <a:defRPr sz="2000"/>
            </a:lvl8pPr>
            <a:lvl9pPr marL="3656982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097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23" indent="0">
              <a:buNone/>
              <a:defRPr sz="1300"/>
            </a:lvl2pPr>
            <a:lvl3pPr marL="914246" indent="0">
              <a:buNone/>
              <a:defRPr sz="1000"/>
            </a:lvl3pPr>
            <a:lvl4pPr marL="1371370" indent="0">
              <a:buNone/>
              <a:defRPr sz="900"/>
            </a:lvl4pPr>
            <a:lvl5pPr marL="1828492" indent="0">
              <a:buNone/>
              <a:defRPr sz="900"/>
            </a:lvl5pPr>
            <a:lvl6pPr marL="2285616" indent="0">
              <a:buNone/>
              <a:defRPr sz="900"/>
            </a:lvl6pPr>
            <a:lvl7pPr marL="2742738" indent="0">
              <a:buNone/>
              <a:defRPr sz="900"/>
            </a:lvl7pPr>
            <a:lvl8pPr marL="3199860" indent="0">
              <a:buNone/>
              <a:defRPr sz="900"/>
            </a:lvl8pPr>
            <a:lvl9pPr marL="36569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8263-913C-F946-8B64-979AECCF0275}" type="datetimeFigureOut">
              <a:rPr lang="ja-JP" altLang="en-US" smtClean="0"/>
              <a:pPr/>
              <a:t>17.12.7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C3AA-CB1A-7B4E-8B29-558FF1EBF9F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25" tIns="45712" rIns="91425" bIns="45712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441" y="1600203"/>
            <a:ext cx="10969943" cy="4525963"/>
          </a:xfrm>
          <a:prstGeom prst="rect">
            <a:avLst/>
          </a:prstGeom>
        </p:spPr>
        <p:txBody>
          <a:bodyPr vert="horz" lIns="91425" tIns="45712" rIns="91425" bIns="45712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443" y="6356351"/>
            <a:ext cx="2844059" cy="365125"/>
          </a:xfrm>
          <a:prstGeom prst="rect">
            <a:avLst/>
          </a:prstGeom>
        </p:spPr>
        <p:txBody>
          <a:bodyPr vert="horz" lIns="91425" tIns="45712" rIns="91425" bIns="4571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08263-913C-F946-8B64-979AECCF0275}" type="datetimeFigureOut">
              <a:rPr lang="ja-JP" altLang="en-US" smtClean="0"/>
              <a:pPr/>
              <a:t>17.12.7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4517" y="6356351"/>
            <a:ext cx="3859795" cy="365125"/>
          </a:xfrm>
          <a:prstGeom prst="rect">
            <a:avLst/>
          </a:prstGeom>
        </p:spPr>
        <p:txBody>
          <a:bodyPr vert="horz" lIns="91425" tIns="45712" rIns="91425" bIns="4571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5327" y="6356351"/>
            <a:ext cx="2844059" cy="365125"/>
          </a:xfrm>
          <a:prstGeom prst="rect">
            <a:avLst/>
          </a:prstGeom>
        </p:spPr>
        <p:txBody>
          <a:bodyPr vert="horz" lIns="91425" tIns="45712" rIns="91425" bIns="4571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BC3AA-CB1A-7B4E-8B29-558FF1EBF9F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defTabSz="457123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2" indent="-342842" algn="l" defTabSz="457123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24" indent="-285702" algn="l" defTabSz="457123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8" indent="-228562" algn="l" defTabSz="457123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30" indent="-228562" algn="l" defTabSz="457123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54" indent="-228562" algn="l" defTabSz="457123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76" indent="-228562" algn="l" defTabSz="457123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99" indent="-228562" algn="l" defTabSz="457123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20" indent="-228562" algn="l" defTabSz="457123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44" indent="-228562" algn="l" defTabSz="457123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1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3" algn="l" defTabSz="4571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6" algn="l" defTabSz="4571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0" algn="l" defTabSz="4571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2" algn="l" defTabSz="4571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6" algn="l" defTabSz="4571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38" algn="l" defTabSz="4571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60" algn="l" defTabSz="4571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82" algn="l" defTabSz="4571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5360" y="1034143"/>
            <a:ext cx="120107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学術大会</a:t>
            </a:r>
            <a:r>
              <a:rPr kumimoji="1" lang="en-US" altLang="ja-JP" sz="3600" dirty="0" smtClean="0"/>
              <a:t>, </a:t>
            </a:r>
            <a:r>
              <a:rPr kumimoji="1" lang="ja-JP" altLang="en-US" sz="3600" dirty="0" smtClean="0"/>
              <a:t>支部例会でこのテンプレートをそのまま使用する必要はありません</a:t>
            </a:r>
            <a:r>
              <a:rPr lang="en-US" altLang="ja-JP" sz="3600" dirty="0" smtClean="0"/>
              <a:t>. </a:t>
            </a:r>
          </a:p>
          <a:p>
            <a:r>
              <a:rPr lang="ja-JP" altLang="en-US" sz="3600" dirty="0" smtClean="0"/>
              <a:t>症例報告を行う際</a:t>
            </a:r>
            <a:r>
              <a:rPr lang="en-US" altLang="ja-JP" sz="3600" dirty="0" smtClean="0"/>
              <a:t>, </a:t>
            </a:r>
            <a:r>
              <a:rPr lang="ja-JP" altLang="en-US" sz="3600" dirty="0" smtClean="0"/>
              <a:t>最低この程度の患者情報はお入れくださいというものです</a:t>
            </a:r>
            <a:r>
              <a:rPr lang="en-US" altLang="ja-JP" sz="3600" dirty="0" smtClean="0"/>
              <a:t>.</a:t>
            </a:r>
          </a:p>
          <a:p>
            <a:endParaRPr kumimoji="1" lang="en-US" altLang="ja-JP" sz="3600" dirty="0" smtClean="0"/>
          </a:p>
          <a:p>
            <a:pPr marL="742950" indent="-742950" algn="r"/>
            <a:r>
              <a:rPr lang="ja-JP" altLang="en-US" sz="3600" dirty="0" smtClean="0"/>
              <a:t>特定非営利活動法人日本臨床歯科医学会学術委員会</a:t>
            </a:r>
            <a:endParaRPr kumimoji="1" lang="ja-JP" altLang="en-US" sz="36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32594" y="3844520"/>
            <a:ext cx="2659702" cy="261610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8EB4E3"/>
              </a:buClr>
              <a:buFont typeface="Wingdings" charset="2"/>
              <a:buChar char="n"/>
            </a:pPr>
            <a:r>
              <a:rPr lang="en-US" altLang="ja-JP" sz="2400" dirty="0" smtClean="0">
                <a:latin typeface="Century Gothic"/>
                <a:cs typeface="Century Gothic"/>
              </a:rPr>
              <a:t>Occlusion type</a:t>
            </a:r>
          </a:p>
          <a:p>
            <a:pPr>
              <a:spcAft>
                <a:spcPts val="1200"/>
              </a:spcAft>
              <a:buClr>
                <a:srgbClr val="8EB4E3"/>
              </a:buClr>
            </a:pPr>
            <a:r>
              <a:rPr lang="en-US" altLang="ja-JP" sz="2400" dirty="0" smtClean="0">
                <a:latin typeface="Century Gothic"/>
                <a:cs typeface="Century Gothic"/>
              </a:rPr>
              <a:t>   </a:t>
            </a:r>
          </a:p>
          <a:p>
            <a:pPr>
              <a:buClr>
                <a:srgbClr val="8EB4E3"/>
              </a:buClr>
              <a:buFont typeface="Wingdings" charset="2"/>
              <a:buChar char="n"/>
            </a:pPr>
            <a:r>
              <a:rPr lang="en-US" altLang="ja-JP" sz="2400" dirty="0" smtClean="0">
                <a:latin typeface="Century Gothic"/>
                <a:cs typeface="Century Gothic"/>
              </a:rPr>
              <a:t>Overbite</a:t>
            </a:r>
          </a:p>
          <a:p>
            <a:pPr>
              <a:spcAft>
                <a:spcPts val="1200"/>
              </a:spcAft>
              <a:buClr>
                <a:srgbClr val="8EB4E3"/>
              </a:buClr>
            </a:pPr>
            <a:endParaRPr lang="en-US" altLang="ja-JP" sz="2400" dirty="0" smtClean="0">
              <a:latin typeface="Century Gothic"/>
              <a:cs typeface="Century Gothic"/>
            </a:endParaRPr>
          </a:p>
          <a:p>
            <a:pPr>
              <a:buClr>
                <a:srgbClr val="8EB4E3"/>
              </a:buClr>
              <a:buFont typeface="Wingdings" charset="2"/>
              <a:buChar char="n"/>
            </a:pPr>
            <a:r>
              <a:rPr lang="en-US" altLang="ja-JP" sz="2400" dirty="0" err="1" smtClean="0">
                <a:latin typeface="Century Gothic"/>
                <a:cs typeface="Century Gothic"/>
              </a:rPr>
              <a:t>Overjet</a:t>
            </a:r>
            <a:r>
              <a:rPr lang="en-US" altLang="ja-JP" sz="2400" dirty="0" smtClean="0">
                <a:latin typeface="Century Gothic"/>
                <a:cs typeface="Century Gothic"/>
              </a:rPr>
              <a:t> </a:t>
            </a:r>
          </a:p>
          <a:p>
            <a:pPr>
              <a:buClr>
                <a:srgbClr val="8EB4E3"/>
              </a:buClr>
            </a:pPr>
            <a:r>
              <a:rPr lang="en-US" altLang="ja-JP" sz="2400" dirty="0" smtClean="0">
                <a:latin typeface="Century Gothic"/>
                <a:cs typeface="Century Gothic"/>
              </a:rPr>
              <a:t>   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27899" y="4213852"/>
            <a:ext cx="1340481" cy="224676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3366FF"/>
              </a:buClr>
            </a:pPr>
            <a:r>
              <a:rPr lang="en-US" altLang="ja-JP" sz="2400" dirty="0" smtClean="0">
                <a:latin typeface="Century Gothic"/>
                <a:cs typeface="Century Gothic"/>
              </a:rPr>
              <a:t>Possible </a:t>
            </a:r>
          </a:p>
          <a:p>
            <a:pPr>
              <a:spcAft>
                <a:spcPts val="1200"/>
              </a:spcAft>
              <a:buClr>
                <a:srgbClr val="3366FF"/>
              </a:buClr>
            </a:pPr>
            <a:endParaRPr lang="en-US" altLang="ja-JP" sz="2400" dirty="0" smtClean="0">
              <a:latin typeface="Century Gothic"/>
              <a:cs typeface="Century Gothic"/>
            </a:endParaRPr>
          </a:p>
          <a:p>
            <a:pPr>
              <a:buClr>
                <a:srgbClr val="3366FF"/>
              </a:buClr>
            </a:pPr>
            <a:r>
              <a:rPr lang="en-US" altLang="ja-JP" sz="2400" dirty="0" smtClean="0">
                <a:latin typeface="Century Gothic"/>
                <a:cs typeface="Century Gothic"/>
              </a:rPr>
              <a:t>NP</a:t>
            </a:r>
          </a:p>
          <a:p>
            <a:pPr>
              <a:spcAft>
                <a:spcPts val="1200"/>
              </a:spcAft>
              <a:buClr>
                <a:srgbClr val="3366FF"/>
              </a:buClr>
            </a:pPr>
            <a:endParaRPr lang="en-US" altLang="ja-JP" sz="2400" dirty="0" smtClean="0">
              <a:latin typeface="Century Gothic"/>
              <a:cs typeface="Century Gothic"/>
            </a:endParaRPr>
          </a:p>
          <a:p>
            <a:pPr>
              <a:spcAft>
                <a:spcPts val="3000"/>
              </a:spcAft>
              <a:buClr>
                <a:srgbClr val="3366FF"/>
              </a:buClr>
            </a:pPr>
            <a:r>
              <a:rPr lang="en-US" altLang="ja-JP" sz="2400" dirty="0" smtClean="0">
                <a:latin typeface="Century Gothic"/>
                <a:cs typeface="Century Gothic"/>
              </a:rPr>
              <a:t>N/A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978280" y="3844520"/>
            <a:ext cx="4506362" cy="261610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8EB4E3"/>
              </a:buClr>
              <a:buFont typeface="Wingdings" charset="2"/>
              <a:buChar char="n"/>
            </a:pPr>
            <a:r>
              <a:rPr lang="en-US" altLang="ja-JP" sz="2400" dirty="0" smtClean="0">
                <a:latin typeface="Century Gothic"/>
                <a:cs typeface="Century Gothic"/>
              </a:rPr>
              <a:t>Relaxed guided movement</a:t>
            </a:r>
          </a:p>
          <a:p>
            <a:pPr>
              <a:spcAft>
                <a:spcPts val="1200"/>
              </a:spcAft>
              <a:buClr>
                <a:srgbClr val="8EB4E3"/>
              </a:buClr>
            </a:pPr>
            <a:r>
              <a:rPr lang="en-US" altLang="ja-JP" sz="2400" dirty="0" smtClean="0">
                <a:latin typeface="Century Gothic"/>
                <a:cs typeface="Century Gothic"/>
              </a:rPr>
              <a:t>  </a:t>
            </a:r>
          </a:p>
          <a:p>
            <a:pPr>
              <a:buClr>
                <a:srgbClr val="8EB4E3"/>
              </a:buClr>
              <a:buFont typeface="Wingdings" charset="2"/>
              <a:buChar char="n"/>
            </a:pPr>
            <a:r>
              <a:rPr lang="en-US" altLang="ja-JP" sz="2400" dirty="0" smtClean="0">
                <a:latin typeface="Century Gothic"/>
                <a:cs typeface="Century Gothic"/>
              </a:rPr>
              <a:t>TMJ </a:t>
            </a:r>
          </a:p>
          <a:p>
            <a:pPr>
              <a:spcAft>
                <a:spcPts val="1200"/>
              </a:spcAft>
              <a:buClr>
                <a:srgbClr val="8EB4E3"/>
              </a:buClr>
            </a:pPr>
            <a:r>
              <a:rPr lang="en-US" altLang="ja-JP" sz="2400" dirty="0" smtClean="0">
                <a:latin typeface="Century Gothic"/>
                <a:cs typeface="Century Gothic"/>
              </a:rPr>
              <a:t>   </a:t>
            </a:r>
          </a:p>
          <a:p>
            <a:pPr>
              <a:buClr>
                <a:srgbClr val="8EB4E3"/>
              </a:buClr>
              <a:buFont typeface="Wingdings" charset="2"/>
              <a:buChar char="n"/>
            </a:pPr>
            <a:r>
              <a:rPr lang="en-US" altLang="ja-JP" sz="2400" dirty="0" smtClean="0">
                <a:latin typeface="Century Gothic"/>
                <a:cs typeface="Century Gothic"/>
              </a:rPr>
              <a:t>Additional findings </a:t>
            </a:r>
          </a:p>
          <a:p>
            <a:pPr>
              <a:buClr>
                <a:srgbClr val="8EB4E3"/>
              </a:buClr>
            </a:pPr>
            <a:r>
              <a:rPr lang="en-US" altLang="ja-JP" sz="2400" dirty="0" smtClean="0">
                <a:latin typeface="Century Gothic"/>
                <a:cs typeface="Century Gothic"/>
              </a:rPr>
              <a:t>   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18305" y="4293527"/>
            <a:ext cx="1201471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3366FF"/>
              </a:buClr>
            </a:pPr>
            <a:r>
              <a:rPr lang="en-US" altLang="ja-JP" sz="2400" dirty="0" smtClean="0">
                <a:latin typeface="Century Gothic"/>
                <a:cs typeface="Century Gothic"/>
              </a:rPr>
              <a:t>Class 1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0" y="0"/>
            <a:ext cx="12198259" cy="5847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Gothic"/>
              <a:cs typeface="Century Gothic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" y="0"/>
            <a:ext cx="6288701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latin typeface="Century Gothic"/>
                <a:cs typeface="Century Gothic"/>
              </a:rPr>
              <a:t>Functional Findings - Occlusion</a:t>
            </a:r>
            <a:endParaRPr kumimoji="1" lang="ja-JP" altLang="en-US" sz="3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540" y="657343"/>
            <a:ext cx="3950093" cy="2697954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3016" y="657343"/>
            <a:ext cx="4035244" cy="269795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446" y="655178"/>
            <a:ext cx="4040903" cy="270012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018305" y="5138424"/>
            <a:ext cx="932617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3366FF"/>
              </a:buClr>
            </a:pPr>
            <a:r>
              <a:rPr lang="en-US" altLang="ja-JP" sz="2400" dirty="0" smtClean="0">
                <a:latin typeface="Century Gothic"/>
                <a:cs typeface="Century Gothic"/>
              </a:rPr>
              <a:t>2mm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18305" y="5998956"/>
            <a:ext cx="932617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3366FF"/>
              </a:buClr>
            </a:pPr>
            <a:r>
              <a:rPr lang="en-US" altLang="ja-JP" sz="2400" dirty="0" smtClean="0">
                <a:latin typeface="Century Gothic"/>
                <a:cs typeface="Century Gothic"/>
              </a:rPr>
              <a:t>3mm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 12"/>
          <p:cNvGraphicFramePr>
            <a:graphicFrameLocks noGrp="1"/>
          </p:cNvGraphicFramePr>
          <p:nvPr/>
        </p:nvGraphicFramePr>
        <p:xfrm>
          <a:off x="981836" y="6248401"/>
          <a:ext cx="7618992" cy="60959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</a:tblGrid>
              <a:tr h="2454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18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13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12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11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21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22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23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28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2454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48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43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42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41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31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32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33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38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表 13"/>
          <p:cNvGraphicFramePr>
            <a:graphicFrameLocks noGrp="1"/>
          </p:cNvGraphicFramePr>
          <p:nvPr/>
        </p:nvGraphicFramePr>
        <p:xfrm>
          <a:off x="981836" y="5035841"/>
          <a:ext cx="7618992" cy="60959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</a:tblGrid>
              <a:tr h="2454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18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13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12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11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21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22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23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28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2454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48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43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42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41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31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32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33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38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表 14"/>
          <p:cNvGraphicFramePr>
            <a:graphicFrameLocks noGrp="1"/>
          </p:cNvGraphicFramePr>
          <p:nvPr/>
        </p:nvGraphicFramePr>
        <p:xfrm>
          <a:off x="981836" y="3823281"/>
          <a:ext cx="7618992" cy="60959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</a:tblGrid>
              <a:tr h="2454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18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13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12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11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21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22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23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28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2454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48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43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42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41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31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32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33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38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12224" y="3335790"/>
            <a:ext cx="5596404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buClr>
                <a:srgbClr val="8EB4E3"/>
              </a:buClr>
              <a:buFont typeface="Wingdings" charset="2"/>
              <a:buChar char="n"/>
            </a:pPr>
            <a:r>
              <a:rPr lang="en-US" altLang="ja-JP" sz="2400" dirty="0" smtClean="0">
                <a:latin typeface="Century Gothic"/>
                <a:cs typeface="Century Gothic"/>
              </a:rPr>
              <a:t>Lateral movement contacts (Right)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2223" y="4563331"/>
            <a:ext cx="5394058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8EB4E3"/>
              </a:buClr>
              <a:buFont typeface="Wingdings" charset="2"/>
              <a:buChar char="n"/>
            </a:pPr>
            <a:r>
              <a:rPr lang="en-US" altLang="ja-JP" sz="2400" dirty="0" smtClean="0">
                <a:latin typeface="Century Gothic"/>
                <a:cs typeface="Century Gothic"/>
              </a:rPr>
              <a:t>Contacts during protrusion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2224" y="5786736"/>
            <a:ext cx="5403493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8EB4E3"/>
              </a:buClr>
              <a:buFont typeface="Wingdings" charset="2"/>
              <a:buChar char="n"/>
            </a:pPr>
            <a:r>
              <a:rPr lang="en-US" altLang="ja-JP" sz="2400" dirty="0" smtClean="0">
                <a:latin typeface="Century Gothic"/>
                <a:cs typeface="Century Gothic"/>
              </a:rPr>
              <a:t>Lateral movement contacts (Left)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0" y="0"/>
            <a:ext cx="12198259" cy="5847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Gothic"/>
              <a:cs typeface="Century Gothic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" y="0"/>
            <a:ext cx="8737087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latin typeface="Century Gothic"/>
                <a:cs typeface="Century Gothic"/>
              </a:rPr>
              <a:t>Functional Findings - Occlusion Articulation 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540" y="657343"/>
            <a:ext cx="3950093" cy="2697954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3016" y="657343"/>
            <a:ext cx="4035244" cy="2697954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446" y="655178"/>
            <a:ext cx="4040903" cy="270012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表 18"/>
          <p:cNvGraphicFramePr>
            <a:graphicFrameLocks noGrp="1"/>
          </p:cNvGraphicFramePr>
          <p:nvPr/>
        </p:nvGraphicFramePr>
        <p:xfrm>
          <a:off x="981837" y="3822998"/>
          <a:ext cx="7618992" cy="60959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</a:tblGrid>
              <a:tr h="2454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18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13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12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11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21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22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23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28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454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48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43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42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41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31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32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33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38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表 19"/>
          <p:cNvGraphicFramePr>
            <a:graphicFrameLocks noGrp="1"/>
          </p:cNvGraphicFramePr>
          <p:nvPr/>
        </p:nvGraphicFramePr>
        <p:xfrm>
          <a:off x="981837" y="5097370"/>
          <a:ext cx="7618992" cy="60959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</a:tblGrid>
              <a:tr h="2454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18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13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12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11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21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22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23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28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2454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48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43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42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41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31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32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33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38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" name="テキスト ボックス 20"/>
          <p:cNvSpPr txBox="1"/>
          <p:nvPr/>
        </p:nvSpPr>
        <p:spPr>
          <a:xfrm>
            <a:off x="12224" y="3361616"/>
            <a:ext cx="3249608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buClr>
                <a:srgbClr val="8EB4E3"/>
              </a:buClr>
              <a:buFont typeface="Wingdings" charset="2"/>
              <a:buChar char="n"/>
            </a:pPr>
            <a:r>
              <a:rPr lang="en-US" altLang="ja-JP" sz="2400" dirty="0" smtClean="0">
                <a:latin typeface="Century Gothic"/>
                <a:cs typeface="Century Gothic"/>
              </a:rPr>
              <a:t>Premature contact 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2224" y="4635705"/>
            <a:ext cx="3022014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8EB4E3"/>
              </a:buClr>
              <a:buFont typeface="Wingdings" charset="2"/>
              <a:buChar char="n"/>
            </a:pPr>
            <a:r>
              <a:rPr lang="en-US" altLang="ja-JP" sz="2400" dirty="0" smtClean="0">
                <a:latin typeface="Century Gothic"/>
                <a:cs typeface="Century Gothic"/>
              </a:rPr>
              <a:t>Interference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0" y="0"/>
            <a:ext cx="12198259" cy="5847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Gothic"/>
              <a:cs typeface="Century Gothic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" y="0"/>
            <a:ext cx="8737087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latin typeface="Century Gothic"/>
                <a:cs typeface="Century Gothic"/>
              </a:rPr>
              <a:t>Functional Findings - Occlusion Articulation 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540" y="657343"/>
            <a:ext cx="3950093" cy="2697954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3016" y="657343"/>
            <a:ext cx="4035244" cy="2697954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446" y="655178"/>
            <a:ext cx="4040903" cy="270012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12198259" cy="5847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Gothic"/>
              <a:cs typeface="Century Gothic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" y="0"/>
            <a:ext cx="3208931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latin typeface="Century Gothic"/>
                <a:cs typeface="Century Gothic"/>
              </a:rPr>
              <a:t>Tooth Prognosis</a:t>
            </a:r>
            <a:endParaRPr kumimoji="1" lang="ja-JP" altLang="en-US" sz="3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96570"/>
            <a:ext cx="3655134" cy="249649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974502"/>
            <a:ext cx="3655134" cy="2496495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178" y="2319382"/>
            <a:ext cx="1905348" cy="1496346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526" y="1981032"/>
            <a:ext cx="1465872" cy="1871325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9634" y="1921741"/>
            <a:ext cx="1459634" cy="1871324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7557" y="1981032"/>
            <a:ext cx="1440921" cy="1871326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3429" y="2151855"/>
            <a:ext cx="1885396" cy="1496346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3429" y="3967468"/>
            <a:ext cx="1885396" cy="1480677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7557" y="3815728"/>
            <a:ext cx="1465872" cy="1871325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71685" y="3793065"/>
            <a:ext cx="1465872" cy="1871325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57526" y="3852356"/>
            <a:ext cx="1472108" cy="1871323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26506" y="3962814"/>
            <a:ext cx="1929775" cy="1515530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2" y="695305"/>
            <a:ext cx="116800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●</a:t>
            </a:r>
            <a:r>
              <a:rPr lang="en-US" altLang="ja-JP" sz="2000" dirty="0" smtClean="0">
                <a:solidFill>
                  <a:srgbClr val="404040"/>
                </a:solidFill>
              </a:rPr>
              <a:t> </a:t>
            </a:r>
            <a:r>
              <a:rPr lang="en-US" altLang="ja-JP" sz="2000" dirty="0" smtClean="0">
                <a:solidFill>
                  <a:srgbClr val="404040"/>
                </a:solidFill>
                <a:latin typeface="Century Gothic"/>
              </a:rPr>
              <a:t>Secure </a:t>
            </a:r>
            <a:r>
              <a:rPr lang="en-US" altLang="ja-JP" sz="2000" dirty="0" smtClean="0">
                <a:solidFill>
                  <a:srgbClr val="24AA09"/>
                </a:solidFill>
              </a:rPr>
              <a:t>● </a:t>
            </a:r>
            <a:r>
              <a:rPr lang="en-US" altLang="ja-JP" sz="2000" dirty="0" smtClean="0">
                <a:solidFill>
                  <a:srgbClr val="404040"/>
                </a:solidFill>
                <a:latin typeface="Century Gothic"/>
              </a:rPr>
              <a:t>Unsecure </a:t>
            </a:r>
            <a:r>
              <a:rPr lang="en-US" altLang="ja-JP" sz="2000" dirty="0" smtClean="0">
                <a:solidFill>
                  <a:srgbClr val="FFFF00"/>
                </a:solidFill>
              </a:rPr>
              <a:t>●</a:t>
            </a:r>
            <a:r>
              <a:rPr lang="en-US" altLang="ja-JP" sz="2000" dirty="0" smtClean="0">
                <a:solidFill>
                  <a:srgbClr val="24AA09"/>
                </a:solidFill>
              </a:rPr>
              <a:t> </a:t>
            </a:r>
            <a:r>
              <a:rPr lang="en-US" altLang="ja-JP" sz="2000" dirty="0" smtClean="0">
                <a:solidFill>
                  <a:srgbClr val="404040"/>
                </a:solidFill>
                <a:latin typeface="Century Gothic"/>
              </a:rPr>
              <a:t>Poor </a:t>
            </a:r>
            <a:r>
              <a:rPr lang="en-US" altLang="ja-JP" sz="2000" dirty="0" smtClean="0">
                <a:solidFill>
                  <a:srgbClr val="FF0000"/>
                </a:solidFill>
              </a:rPr>
              <a:t>●</a:t>
            </a:r>
            <a:r>
              <a:rPr lang="en-US" altLang="ja-JP" sz="2000" dirty="0" smtClean="0">
                <a:solidFill>
                  <a:srgbClr val="404040"/>
                </a:solidFill>
              </a:rPr>
              <a:t> </a:t>
            </a:r>
            <a:r>
              <a:rPr lang="en-US" altLang="ja-JP" sz="2000" dirty="0" smtClean="0">
                <a:solidFill>
                  <a:srgbClr val="404040"/>
                </a:solidFill>
                <a:latin typeface="Century Gothic"/>
              </a:rPr>
              <a:t>Irrational to treat</a:t>
            </a:r>
            <a:endParaRPr lang="ja-JP" altLang="en-US" sz="2000" dirty="0" smtClean="0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24984" y="3295256"/>
            <a:ext cx="47767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●</a:t>
            </a:r>
            <a:endParaRPr lang="ja-JP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94043" y="2895146"/>
            <a:ext cx="47767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●</a:t>
            </a:r>
            <a:endParaRPr lang="ja-JP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46443" y="2531137"/>
            <a:ext cx="47767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●</a:t>
            </a:r>
            <a:endParaRPr lang="ja-JP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87195" y="2208999"/>
            <a:ext cx="47767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●</a:t>
            </a:r>
            <a:endParaRPr lang="ja-JP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811683" y="1844990"/>
            <a:ext cx="47767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●</a:t>
            </a:r>
            <a:endParaRPr lang="ja-JP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098063" y="1564723"/>
            <a:ext cx="47767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●</a:t>
            </a:r>
            <a:endParaRPr lang="ja-JP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399095" y="1354241"/>
            <a:ext cx="47767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●</a:t>
            </a:r>
            <a:endParaRPr lang="ja-JP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785255" y="1381028"/>
            <a:ext cx="47767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●</a:t>
            </a:r>
            <a:endParaRPr lang="ja-JP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133039" y="1519471"/>
            <a:ext cx="47767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●</a:t>
            </a:r>
            <a:endParaRPr lang="ja-JP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577399" y="2173196"/>
            <a:ext cx="47767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●</a:t>
            </a:r>
            <a:endParaRPr lang="ja-JP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715843" y="2437252"/>
            <a:ext cx="47767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●</a:t>
            </a:r>
            <a:endParaRPr lang="ja-JP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854287" y="2812964"/>
            <a:ext cx="47767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●</a:t>
            </a:r>
            <a:endParaRPr lang="ja-JP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062511" y="3188676"/>
            <a:ext cx="47767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●</a:t>
            </a:r>
            <a:endParaRPr lang="ja-JP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935791" y="4150582"/>
            <a:ext cx="47767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●</a:t>
            </a:r>
            <a:endParaRPr lang="ja-JP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753247" y="4637950"/>
            <a:ext cx="47767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●</a:t>
            </a:r>
            <a:endParaRPr lang="ja-JP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570703" y="5125318"/>
            <a:ext cx="47767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●</a:t>
            </a:r>
            <a:endParaRPr lang="ja-JP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541675" y="5459159"/>
            <a:ext cx="47767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●</a:t>
            </a:r>
            <a:endParaRPr lang="ja-JP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373087" y="5737172"/>
            <a:ext cx="47767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●</a:t>
            </a:r>
            <a:endParaRPr lang="ja-JP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148675" y="5889572"/>
            <a:ext cx="47767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●</a:t>
            </a:r>
            <a:endParaRPr lang="ja-JP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868439" y="6041972"/>
            <a:ext cx="47767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●</a:t>
            </a:r>
            <a:endParaRPr lang="ja-JP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630071" y="6054802"/>
            <a:ext cx="47767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●</a:t>
            </a:r>
            <a:endParaRPr lang="ja-JP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335879" y="6025761"/>
            <a:ext cx="47767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●</a:t>
            </a:r>
            <a:endParaRPr lang="ja-JP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027731" y="5871107"/>
            <a:ext cx="47767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●</a:t>
            </a:r>
            <a:endParaRPr lang="ja-JP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831231" y="5548969"/>
            <a:ext cx="47767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●</a:t>
            </a:r>
            <a:endParaRPr lang="ja-JP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732423" y="5198917"/>
            <a:ext cx="47767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●</a:t>
            </a:r>
            <a:endParaRPr lang="ja-JP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549879" y="4723252"/>
            <a:ext cx="47767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●</a:t>
            </a:r>
            <a:endParaRPr lang="ja-JP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367335" y="4205716"/>
            <a:ext cx="47767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●</a:t>
            </a:r>
            <a:endParaRPr lang="ja-JP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2458113" y="1780977"/>
            <a:ext cx="47767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●</a:t>
            </a:r>
            <a:endParaRPr lang="ja-JP" altLang="en-US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12198259" cy="5847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" y="0"/>
            <a:ext cx="6288901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latin typeface="Century Gothic"/>
                <a:cs typeface="Century Gothic"/>
              </a:rPr>
              <a:t>Stone model on the articulator</a:t>
            </a:r>
            <a:endParaRPr kumimoji="1" lang="ja-JP" altLang="en-US" sz="3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790" y="4094112"/>
            <a:ext cx="3655134" cy="249649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420" y="4094113"/>
            <a:ext cx="3662348" cy="249649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733" y="1215984"/>
            <a:ext cx="3687144" cy="2490712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42" y="1215983"/>
            <a:ext cx="3738264" cy="2490712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0314" y="1215983"/>
            <a:ext cx="3687144" cy="2490711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12198259" cy="5847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" y="0"/>
            <a:ext cx="7443063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latin typeface="Century Gothic"/>
                <a:cs typeface="Century Gothic"/>
              </a:rPr>
              <a:t>Wax-up / Mock-up on the articulator</a:t>
            </a:r>
            <a:endParaRPr lang="ja-JP" altLang="en-US" sz="3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733" y="1215984"/>
            <a:ext cx="3687144" cy="249071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089" y="1215984"/>
            <a:ext cx="3685369" cy="249071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2" y="1215984"/>
            <a:ext cx="3665903" cy="249071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7428" y="4094112"/>
            <a:ext cx="3443165" cy="2496494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06214" y="4094112"/>
            <a:ext cx="3562927" cy="2496854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12198259" cy="5847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Gothic"/>
              <a:cs typeface="Century Gothic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" y="0"/>
            <a:ext cx="4024058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latin typeface="Century Gothic"/>
                <a:cs typeface="Century Gothic"/>
              </a:rPr>
              <a:t>Treatment Planning</a:t>
            </a:r>
            <a:endParaRPr kumimoji="1" lang="ja-JP" altLang="en-US" sz="3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" y="5844916"/>
            <a:ext cx="6359189" cy="523220"/>
          </a:xfrm>
          <a:prstGeom prst="rect">
            <a:avLst/>
          </a:prstGeom>
          <a:solidFill>
            <a:srgbClr val="D0D8E8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ja-JP" sz="2800" dirty="0" smtClean="0">
                <a:latin typeface="Century Gothic"/>
                <a:cs typeface="Century Gothic"/>
              </a:rPr>
              <a:t>Follow up</a:t>
            </a:r>
            <a:endParaRPr lang="ja-JP" altLang="en-US" sz="2800" dirty="0" smtClean="0">
              <a:latin typeface="Century Gothic"/>
              <a:cs typeface="Century Gothic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584776"/>
            <a:ext cx="6359189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Aft>
                <a:spcPts val="24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kumimoji="0" lang="en-US" altLang="ja-JP" sz="2800" b="0" dirty="0">
                <a:latin typeface="Century Gothic"/>
                <a:ea typeface="Osaka" pitchFamily="-112" charset="-128"/>
                <a:cs typeface="Century Gothic"/>
              </a:rPr>
              <a:t>First </a:t>
            </a:r>
            <a:r>
              <a:rPr kumimoji="0" lang="en-US" altLang="ja-JP" sz="2800" b="0" dirty="0" smtClean="0">
                <a:latin typeface="Century Gothic"/>
                <a:ea typeface="Osaka" pitchFamily="-112" charset="-128"/>
                <a:cs typeface="Century Gothic"/>
              </a:rPr>
              <a:t>stage: Initial treatment</a:t>
            </a:r>
            <a:endParaRPr kumimoji="0" lang="en-US" altLang="ja-JP" b="0" dirty="0" smtClean="0">
              <a:latin typeface="Century Gothic"/>
              <a:ea typeface="Osaka" pitchFamily="-112" charset="-128"/>
              <a:cs typeface="Century Gothic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2730505"/>
            <a:ext cx="635919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Aft>
                <a:spcPts val="24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kumimoji="0" lang="en-US" altLang="ja-JP" sz="2800" b="0" dirty="0" smtClean="0">
                <a:latin typeface="Century Gothic"/>
                <a:ea typeface="Osaka" pitchFamily="-112" charset="-128"/>
                <a:cs typeface="Century Gothic"/>
              </a:rPr>
              <a:t>Second stage: Definitive treatment</a:t>
            </a:r>
            <a:endParaRPr lang="ja-JP" altLang="en-US" sz="2800" dirty="0" smtClean="0">
              <a:latin typeface="Century Gothic"/>
              <a:cs typeface="Century Gothic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4529567"/>
            <a:ext cx="635919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buClr>
                <a:schemeClr val="tx2">
                  <a:lumMod val="60000"/>
                  <a:lumOff val="40000"/>
                </a:schemeClr>
              </a:buClr>
              <a:buFont typeface="Wingdings" pitchFamily="-112" charset="2"/>
              <a:buNone/>
            </a:pPr>
            <a:r>
              <a:rPr kumimoji="0" lang="en-US" altLang="ja-JP" sz="2400" dirty="0" smtClean="0">
                <a:latin typeface="Century Gothic"/>
                <a:ea typeface="Osaka" pitchFamily="-112" charset="-128"/>
                <a:cs typeface="Century Gothic"/>
              </a:rPr>
              <a:t>T</a:t>
            </a:r>
            <a:r>
              <a:rPr kumimoji="0" lang="en-US" altLang="ja-JP" sz="2800" b="0" dirty="0" smtClean="0">
                <a:latin typeface="Century Gothic"/>
                <a:ea typeface="Osaka" pitchFamily="-112" charset="-128"/>
                <a:cs typeface="Century Gothic"/>
              </a:rPr>
              <a:t>hird stage: Restoration </a:t>
            </a:r>
            <a:endParaRPr kumimoji="0" lang="en-US" altLang="ja-JP" sz="2800" b="0" dirty="0">
              <a:latin typeface="Century Gothic"/>
              <a:ea typeface="Osaka" pitchFamily="-112" charset="-128"/>
              <a:cs typeface="Century Gothic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5631" y="1153351"/>
            <a:ext cx="3853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kumimoji="0" lang="en-US" altLang="ja-JP" sz="2400" b="0" dirty="0" smtClean="0">
                <a:latin typeface="Century Gothic"/>
                <a:ea typeface="Osaka" pitchFamily="-112" charset="-128"/>
                <a:cs typeface="Century Gothic"/>
              </a:rPr>
              <a:t>Caries treatment</a:t>
            </a:r>
          </a:p>
          <a:p>
            <a:pPr algn="l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kumimoji="0" lang="en-US" altLang="ja-JP" sz="2400" b="0" dirty="0" smtClean="0">
                <a:latin typeface="Century Gothic"/>
                <a:ea typeface="Osaka" pitchFamily="-112" charset="-128"/>
                <a:cs typeface="Century Gothic"/>
              </a:rPr>
              <a:t>Periodontal treatment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5632" y="3299080"/>
            <a:ext cx="3853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kumimoji="0" lang="en-US" altLang="ja-JP" sz="2400" b="0" dirty="0" smtClean="0">
                <a:latin typeface="Century Gothic"/>
                <a:ea typeface="Osaka" pitchFamily="-112" charset="-128"/>
                <a:cs typeface="Century Gothic"/>
              </a:rPr>
              <a:t>Orthodontic treatment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12198259" cy="5847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Gothic"/>
              <a:cs typeface="Century Gothic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" y="0"/>
            <a:ext cx="3573615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latin typeface="Century Gothic"/>
                <a:cs typeface="Century Gothic"/>
              </a:rPr>
              <a:t>Prosthetic Design </a:t>
            </a:r>
            <a:endParaRPr kumimoji="1" lang="ja-JP" altLang="en-US" sz="3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/>
        </p:nvGraphicFramePr>
        <p:xfrm>
          <a:off x="183822" y="2556112"/>
          <a:ext cx="11814912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8432"/>
                <a:gridCol w="738432"/>
                <a:gridCol w="738432"/>
                <a:gridCol w="738432"/>
                <a:gridCol w="738432"/>
                <a:gridCol w="738432"/>
                <a:gridCol w="738432"/>
                <a:gridCol w="738432"/>
                <a:gridCol w="738432"/>
                <a:gridCol w="738432"/>
                <a:gridCol w="738432"/>
                <a:gridCol w="738432"/>
                <a:gridCol w="738432"/>
                <a:gridCol w="738432"/>
                <a:gridCol w="738432"/>
                <a:gridCol w="73843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Century Gothic"/>
                          <a:cs typeface="Century Gothic"/>
                        </a:rPr>
                        <a:t>CRF</a:t>
                      </a:r>
                      <a:endParaRPr kumimoji="1" lang="ja-JP" altLang="en-US" sz="20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Century Gothic"/>
                          <a:cs typeface="Century Gothic"/>
                        </a:rPr>
                        <a:t>CRF</a:t>
                      </a:r>
                      <a:endParaRPr kumimoji="1" lang="ja-JP" altLang="en-US" sz="20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Century Gothic"/>
                          <a:cs typeface="Century Gothic"/>
                        </a:rPr>
                        <a:t>CRF</a:t>
                      </a:r>
                      <a:endParaRPr kumimoji="1" lang="ja-JP" altLang="en-US" sz="20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5959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Century Gothic"/>
                          <a:cs typeface="Century Gothic"/>
                        </a:rPr>
                        <a:t>18</a:t>
                      </a:r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Century Gothic"/>
                          <a:cs typeface="Century Gothic"/>
                        </a:rPr>
                        <a:t>17</a:t>
                      </a:r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Century Gothic"/>
                          <a:cs typeface="Century Gothic"/>
                        </a:rPr>
                        <a:t>16</a:t>
                      </a:r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Century Gothic"/>
                          <a:cs typeface="Century Gothic"/>
                        </a:rPr>
                        <a:t>15</a:t>
                      </a:r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Century Gothic"/>
                          <a:cs typeface="Century Gothic"/>
                        </a:rPr>
                        <a:t>14</a:t>
                      </a:r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Century Gothic"/>
                          <a:cs typeface="Century Gothic"/>
                        </a:rPr>
                        <a:t>13</a:t>
                      </a:r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Century Gothic"/>
                          <a:cs typeface="Century Gothic"/>
                        </a:rPr>
                        <a:t>12</a:t>
                      </a:r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Century Gothic"/>
                          <a:cs typeface="Century Gothic"/>
                        </a:rPr>
                        <a:t>11</a:t>
                      </a:r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Century Gothic"/>
                          <a:cs typeface="Century Gothic"/>
                        </a:rPr>
                        <a:t>21</a:t>
                      </a:r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Century Gothic"/>
                          <a:cs typeface="Century Gothic"/>
                        </a:rPr>
                        <a:t>22</a:t>
                      </a:r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Century Gothic"/>
                          <a:cs typeface="Century Gothic"/>
                        </a:rPr>
                        <a:t>23</a:t>
                      </a:r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Century Gothic"/>
                          <a:cs typeface="Century Gothic"/>
                        </a:rPr>
                        <a:t>24</a:t>
                      </a:r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Century Gothic"/>
                          <a:cs typeface="Century Gothic"/>
                        </a:rPr>
                        <a:t>25</a:t>
                      </a:r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Century Gothic"/>
                          <a:cs typeface="Century Gothic"/>
                        </a:rPr>
                        <a:t>26</a:t>
                      </a:r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Century Gothic"/>
                          <a:cs typeface="Century Gothic"/>
                        </a:rPr>
                        <a:t>27</a:t>
                      </a:r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Century Gothic"/>
                          <a:cs typeface="Century Gothic"/>
                        </a:rPr>
                        <a:t>28</a:t>
                      </a:r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59595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表 12"/>
          <p:cNvGraphicFramePr>
            <a:graphicFrameLocks noGrp="1"/>
          </p:cNvGraphicFramePr>
          <p:nvPr/>
        </p:nvGraphicFramePr>
        <p:xfrm>
          <a:off x="183822" y="4057732"/>
          <a:ext cx="11814912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8432"/>
                <a:gridCol w="738432"/>
                <a:gridCol w="738432"/>
                <a:gridCol w="738432"/>
                <a:gridCol w="738432"/>
                <a:gridCol w="738432"/>
                <a:gridCol w="738432"/>
                <a:gridCol w="738432"/>
                <a:gridCol w="738432"/>
                <a:gridCol w="738432"/>
                <a:gridCol w="738432"/>
                <a:gridCol w="738432"/>
                <a:gridCol w="738432"/>
                <a:gridCol w="738432"/>
                <a:gridCol w="738432"/>
                <a:gridCol w="738432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>
                          <a:latin typeface="Century Gothic"/>
                          <a:cs typeface="Century Gothic"/>
                        </a:rPr>
                        <a:t>CRF</a:t>
                      </a:r>
                      <a:endParaRPr kumimoji="1" lang="ja-JP" altLang="en-US" sz="20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Century Gothic"/>
                          <a:cs typeface="Century Gothic"/>
                        </a:rPr>
                        <a:t>CRF</a:t>
                      </a:r>
                      <a:endParaRPr kumimoji="1" lang="ja-JP" altLang="en-US" sz="20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>
                          <a:latin typeface="Century Gothic"/>
                          <a:cs typeface="Century Gothic"/>
                        </a:rPr>
                        <a:t>CRF</a:t>
                      </a:r>
                      <a:endParaRPr kumimoji="1" lang="ja-JP" altLang="en-US" sz="20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Century Gothic"/>
                          <a:cs typeface="Century Gothic"/>
                        </a:rPr>
                        <a:t>CRF</a:t>
                      </a:r>
                      <a:endParaRPr kumimoji="1" lang="ja-JP" altLang="en-US" sz="20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5959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Century Gothic"/>
                          <a:cs typeface="Century Gothic"/>
                        </a:rPr>
                        <a:t>48</a:t>
                      </a:r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Century Gothic"/>
                          <a:cs typeface="Century Gothic"/>
                        </a:rPr>
                        <a:t>47</a:t>
                      </a:r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Century Gothic"/>
                          <a:cs typeface="Century Gothic"/>
                        </a:rPr>
                        <a:t>46</a:t>
                      </a:r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Century Gothic"/>
                          <a:cs typeface="Century Gothic"/>
                        </a:rPr>
                        <a:t>45</a:t>
                      </a:r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Century Gothic"/>
                          <a:cs typeface="Century Gothic"/>
                        </a:rPr>
                        <a:t>44</a:t>
                      </a:r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Century Gothic"/>
                          <a:cs typeface="Century Gothic"/>
                        </a:rPr>
                        <a:t>43</a:t>
                      </a:r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Century Gothic"/>
                          <a:cs typeface="Century Gothic"/>
                        </a:rPr>
                        <a:t>42</a:t>
                      </a:r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Century Gothic"/>
                          <a:cs typeface="Century Gothic"/>
                        </a:rPr>
                        <a:t>41</a:t>
                      </a:r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Century Gothic"/>
                          <a:cs typeface="Century Gothic"/>
                        </a:rPr>
                        <a:t>31</a:t>
                      </a:r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Century Gothic"/>
                          <a:cs typeface="Century Gothic"/>
                        </a:rPr>
                        <a:t>32</a:t>
                      </a:r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Century Gothic"/>
                          <a:cs typeface="Century Gothic"/>
                        </a:rPr>
                        <a:t>33</a:t>
                      </a:r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Century Gothic"/>
                          <a:cs typeface="Century Gothic"/>
                        </a:rPr>
                        <a:t>34</a:t>
                      </a:r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Century Gothic"/>
                          <a:cs typeface="Century Gothic"/>
                        </a:rPr>
                        <a:t>35</a:t>
                      </a:r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Century Gothic"/>
                          <a:cs typeface="Century Gothic"/>
                        </a:rPr>
                        <a:t>36</a:t>
                      </a:r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Century Gothic"/>
                          <a:cs typeface="Century Gothic"/>
                        </a:rPr>
                        <a:t>37</a:t>
                      </a:r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Century Gothic"/>
                          <a:cs typeface="Century Gothic"/>
                        </a:rPr>
                        <a:t>38</a:t>
                      </a:r>
                      <a:endParaRPr kumimoji="1" lang="ja-JP" altLang="en-US" sz="2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59595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12198259" cy="5847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Gothic"/>
              <a:cs typeface="Century Gothic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" y="0"/>
            <a:ext cx="5460349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latin typeface="Century Gothic"/>
                <a:cs typeface="Century Gothic"/>
              </a:rPr>
              <a:t>First stage: Initial treatment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12198259" cy="5847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Gothic"/>
              <a:cs typeface="Century Gothic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" y="0"/>
            <a:ext cx="7116051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latin typeface="Century Gothic"/>
                <a:cs typeface="Century Gothic"/>
              </a:rPr>
              <a:t>Second stage: Definitive treatment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4682690" y="763697"/>
            <a:ext cx="1746842" cy="1107996"/>
          </a:xfrm>
          <a:prstGeom prst="rect">
            <a:avLst/>
          </a:prstGeom>
          <a:noFill/>
          <a:effectLst>
            <a:outerShdw blurRad="152400" dist="38100" dir="2700000" algn="tl" rotWithShape="0">
              <a:schemeClr val="bg1">
                <a:alpha val="91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Title</a:t>
            </a:r>
            <a:endParaRPr kumimoji="1" lang="ja-JP" alt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877347" y="6083002"/>
            <a:ext cx="160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Lecturer</a:t>
            </a:r>
            <a:endParaRPr kumimoji="1" lang="ja-JP" alt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12198259" cy="5847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Gothic"/>
              <a:cs typeface="Century Gothic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" y="0"/>
            <a:ext cx="4783080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latin typeface="Century Gothic"/>
                <a:cs typeface="Century Gothic"/>
              </a:rPr>
              <a:t>Third stage: Restoration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12198259" cy="5847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Gothic"/>
              <a:cs typeface="Century Gothic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" y="0"/>
            <a:ext cx="2069397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latin typeface="Century Gothic"/>
                <a:cs typeface="Century Gothic"/>
              </a:rPr>
              <a:t>Follow up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12198259" cy="5847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Gothic"/>
              <a:cs typeface="Century Gothic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" y="0"/>
            <a:ext cx="2394806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latin typeface="Century Gothic"/>
                <a:cs typeface="Century Gothic"/>
              </a:rPr>
              <a:t>Conclusion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2953" y="760438"/>
            <a:ext cx="2394806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latin typeface="Century Gothic"/>
                <a:cs typeface="Century Gothic"/>
              </a:rPr>
              <a:t>Follow up 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1052826"/>
            <a:ext cx="4783080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latin typeface="Century Gothic"/>
                <a:cs typeface="Century Gothic"/>
              </a:rPr>
              <a:t>Third stage: Restoration 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2690428"/>
            <a:ext cx="7116051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latin typeface="Century Gothic"/>
                <a:cs typeface="Century Gothic"/>
              </a:rPr>
              <a:t>Second stage: Definitive treatment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12198259" cy="5847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Gothic"/>
              <a:cs typeface="Century Gothic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" y="0"/>
            <a:ext cx="4192774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latin typeface="Century Gothic"/>
                <a:cs typeface="Century Gothic"/>
              </a:rPr>
              <a:t>Acknowledgements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15806" y="1079500"/>
            <a:ext cx="7104830" cy="5016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N.P.(nothing</a:t>
            </a:r>
            <a:r>
              <a:rPr lang="en-US" sz="3200" dirty="0" smtClean="0"/>
              <a:t> in particular) </a:t>
            </a:r>
            <a:endParaRPr lang="ja-JP" altLang="en-US" sz="3200" dirty="0" smtClean="0"/>
          </a:p>
          <a:p>
            <a:r>
              <a:rPr lang="ja-JP" altLang="en-US" sz="3200" dirty="0" smtClean="0"/>
              <a:t>特にありません；特に何もない；特にない</a:t>
            </a:r>
          </a:p>
          <a:p>
            <a:r>
              <a:rPr lang="en-US" sz="3200" dirty="0" smtClean="0"/>
              <a:t> </a:t>
            </a:r>
            <a:endParaRPr lang="ja-JP" altLang="en-US" sz="3200" dirty="0" smtClean="0"/>
          </a:p>
          <a:p>
            <a:r>
              <a:rPr lang="en-US" sz="3200" dirty="0" smtClean="0"/>
              <a:t>WNL (Within </a:t>
            </a:r>
            <a:r>
              <a:rPr lang="en-US" sz="3200" dirty="0" err="1" smtClean="0"/>
              <a:t>Nomal</a:t>
            </a:r>
            <a:r>
              <a:rPr lang="en-US" sz="3200" dirty="0" smtClean="0"/>
              <a:t> Limits)</a:t>
            </a:r>
            <a:endParaRPr lang="ja-JP" altLang="en-US" sz="3200" dirty="0" smtClean="0"/>
          </a:p>
          <a:p>
            <a:r>
              <a:rPr lang="ja-JP" altLang="en-US" sz="3200" dirty="0" smtClean="0"/>
              <a:t>正常範囲内</a:t>
            </a:r>
          </a:p>
          <a:p>
            <a:r>
              <a:rPr lang="en-US" sz="3200" dirty="0" smtClean="0"/>
              <a:t> </a:t>
            </a:r>
            <a:endParaRPr lang="ja-JP" altLang="en-US" sz="3200" dirty="0" smtClean="0"/>
          </a:p>
          <a:p>
            <a:r>
              <a:rPr lang="en-US" sz="3200" dirty="0" smtClean="0"/>
              <a:t>N/A</a:t>
            </a:r>
            <a:endParaRPr lang="ja-JP" altLang="en-US" sz="3200" dirty="0" smtClean="0"/>
          </a:p>
          <a:p>
            <a:r>
              <a:rPr lang="en-US" sz="3200" dirty="0" smtClean="0"/>
              <a:t>Not Applicable</a:t>
            </a:r>
            <a:r>
              <a:rPr lang="ja-JP" altLang="en-US" sz="3200" dirty="0" smtClean="0"/>
              <a:t>：該当せず</a:t>
            </a:r>
            <a:r>
              <a:rPr lang="en-US" sz="3200" dirty="0" smtClean="0"/>
              <a:t>,</a:t>
            </a:r>
            <a:r>
              <a:rPr lang="ja-JP" altLang="en-US" sz="3200" dirty="0" smtClean="0"/>
              <a:t>適用なし</a:t>
            </a:r>
          </a:p>
          <a:p>
            <a:r>
              <a:rPr lang="en-US" sz="3200" dirty="0" smtClean="0"/>
              <a:t>No Available</a:t>
            </a:r>
            <a:r>
              <a:rPr lang="ja-JP" altLang="en-US" sz="3200" dirty="0" smtClean="0"/>
              <a:t>：無効、適用なし</a:t>
            </a:r>
          </a:p>
          <a:p>
            <a:endParaRPr kumimoji="1" lang="ja-JP" altLang="en-US" sz="3200" dirty="0"/>
          </a:p>
        </p:txBody>
      </p:sp>
    </p:spTree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/>
          <p:cNvSpPr txBox="1"/>
          <p:nvPr/>
        </p:nvSpPr>
        <p:spPr>
          <a:xfrm>
            <a:off x="805009" y="184680"/>
            <a:ext cx="10461693" cy="4154983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ja-JP" altLang="en-US" sz="4400" dirty="0" smtClean="0">
                <a:latin typeface="Century Gothic"/>
              </a:rPr>
              <a:t>日本臨床歯科医学会</a:t>
            </a:r>
            <a:endParaRPr lang="en-US" altLang="ja-JP" sz="4400" dirty="0" smtClean="0">
              <a:latin typeface="Century Gothic"/>
            </a:endParaRPr>
          </a:p>
          <a:p>
            <a:pPr algn="ctr"/>
            <a:r>
              <a:rPr lang="ja-JP" altLang="en-US" sz="4400" dirty="0" smtClean="0">
                <a:latin typeface="Century Gothic"/>
              </a:rPr>
              <a:t>第</a:t>
            </a:r>
            <a:r>
              <a:rPr lang="en-US" altLang="ja-JP" sz="4400" dirty="0" smtClean="0">
                <a:latin typeface="Century Gothic"/>
              </a:rPr>
              <a:t>   </a:t>
            </a:r>
            <a:r>
              <a:rPr lang="ja-JP" altLang="en-US" sz="4400" dirty="0" smtClean="0">
                <a:latin typeface="Century Gothic"/>
              </a:rPr>
              <a:t>回学術大会</a:t>
            </a:r>
            <a:r>
              <a:rPr lang="en-US" altLang="ja-JP" sz="4400" dirty="0" smtClean="0">
                <a:latin typeface="Century Gothic"/>
              </a:rPr>
              <a:t>/</a:t>
            </a:r>
            <a:r>
              <a:rPr lang="ja-JP" altLang="en-US" sz="4400" dirty="0" smtClean="0">
                <a:latin typeface="Century Gothic"/>
              </a:rPr>
              <a:t>総会</a:t>
            </a:r>
          </a:p>
          <a:p>
            <a:pPr algn="ctr"/>
            <a:endParaRPr lang="ja-JP" altLang="en-US" sz="4400" dirty="0" smtClean="0">
              <a:latin typeface="Century Gothic"/>
            </a:endParaRPr>
          </a:p>
          <a:p>
            <a:pPr algn="ctr"/>
            <a:r>
              <a:rPr lang="ja-JP" altLang="en-US" sz="4400" dirty="0" smtClean="0">
                <a:latin typeface="Century Gothic"/>
              </a:rPr>
              <a:t>利益相反</a:t>
            </a:r>
            <a:r>
              <a:rPr lang="en-US" altLang="ja-JP" sz="4400" dirty="0" smtClean="0">
                <a:latin typeface="Century Gothic"/>
              </a:rPr>
              <a:t>(Conflict Of Interest: COI)</a:t>
            </a:r>
            <a:r>
              <a:rPr lang="ja-JP" altLang="en-US" sz="4400" dirty="0" smtClean="0">
                <a:latin typeface="Century Gothic"/>
              </a:rPr>
              <a:t>開示</a:t>
            </a:r>
          </a:p>
          <a:p>
            <a:pPr algn="ctr"/>
            <a:r>
              <a:rPr lang="ja-JP" altLang="en-US" sz="4400" dirty="0" smtClean="0">
                <a:latin typeface="Century Gothic"/>
              </a:rPr>
              <a:t>年</a:t>
            </a:r>
            <a:r>
              <a:rPr lang="en-US" altLang="ja-JP" sz="4400" dirty="0" smtClean="0">
                <a:latin typeface="Century Gothic"/>
              </a:rPr>
              <a:t>  </a:t>
            </a:r>
            <a:r>
              <a:rPr lang="ja-JP" altLang="en-US" sz="4400" dirty="0" smtClean="0">
                <a:latin typeface="Century Gothic"/>
              </a:rPr>
              <a:t>月</a:t>
            </a:r>
            <a:r>
              <a:rPr lang="en-US" altLang="ja-JP" sz="4400" dirty="0" smtClean="0">
                <a:latin typeface="Century Gothic"/>
              </a:rPr>
              <a:t>  </a:t>
            </a:r>
            <a:r>
              <a:rPr lang="ja-JP" altLang="en-US" sz="4400" dirty="0" smtClean="0">
                <a:latin typeface="Century Gothic"/>
              </a:rPr>
              <a:t>日</a:t>
            </a:r>
          </a:p>
          <a:p>
            <a:pPr algn="ctr"/>
            <a:r>
              <a:rPr lang="ja-JP" altLang="en-US" sz="4400" dirty="0" smtClean="0">
                <a:latin typeface="Century Gothic"/>
              </a:rPr>
              <a:t>筆頭発表者氏名</a:t>
            </a:r>
            <a:r>
              <a:rPr lang="en-US" altLang="ja-JP" sz="4400" dirty="0" smtClean="0">
                <a:latin typeface="Century Gothic"/>
              </a:rPr>
              <a:t>:</a:t>
            </a:r>
            <a:endParaRPr lang="ja-JP" altLang="en-US" sz="4400" dirty="0" smtClean="0">
              <a:latin typeface="Century Gothic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-1" y="5079659"/>
            <a:ext cx="12188825" cy="1323439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rgbClr val="3366FF"/>
                </a:solidFill>
                <a:latin typeface="Century Gothic"/>
              </a:rPr>
              <a:t>本演題に関して</a:t>
            </a:r>
            <a:r>
              <a:rPr lang="en-US" altLang="ja-JP" sz="4000" dirty="0" smtClean="0">
                <a:solidFill>
                  <a:srgbClr val="3366FF"/>
                </a:solidFill>
                <a:latin typeface="Century Gothic"/>
              </a:rPr>
              <a:t>, </a:t>
            </a:r>
            <a:r>
              <a:rPr lang="ja-JP" altLang="en-US" sz="4000" dirty="0" smtClean="0">
                <a:solidFill>
                  <a:srgbClr val="3366FF"/>
                </a:solidFill>
                <a:latin typeface="Century Gothic"/>
              </a:rPr>
              <a:t>発表者の開示すべき利益相反状態はありません</a:t>
            </a:r>
            <a:r>
              <a:rPr lang="en-US" altLang="ja-JP" sz="4000" dirty="0" smtClean="0">
                <a:solidFill>
                  <a:srgbClr val="3366FF"/>
                </a:solidFill>
                <a:latin typeface="Century Gothic"/>
              </a:rPr>
              <a:t>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/>
          <p:cNvSpPr txBox="1"/>
          <p:nvPr/>
        </p:nvSpPr>
        <p:spPr>
          <a:xfrm>
            <a:off x="-1" y="4616506"/>
            <a:ext cx="12188825" cy="1323439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rgbClr val="3366FF"/>
                </a:solidFill>
                <a:latin typeface="Century Gothic"/>
              </a:rPr>
              <a:t>本演題に関して</a:t>
            </a:r>
            <a:r>
              <a:rPr lang="en-US" altLang="ja-JP" sz="4000" dirty="0" smtClean="0">
                <a:solidFill>
                  <a:srgbClr val="3366FF"/>
                </a:solidFill>
                <a:latin typeface="Century Gothic"/>
              </a:rPr>
              <a:t>, </a:t>
            </a:r>
            <a:r>
              <a:rPr lang="ja-JP" altLang="en-US" sz="4000" dirty="0" smtClean="0">
                <a:solidFill>
                  <a:srgbClr val="3366FF"/>
                </a:solidFill>
                <a:latin typeface="Century Gothic"/>
              </a:rPr>
              <a:t>発表者の開示すべき利益相反状態は下記の通りです</a:t>
            </a:r>
            <a:r>
              <a:rPr lang="en-US" altLang="ja-JP" sz="4000" dirty="0" smtClean="0">
                <a:solidFill>
                  <a:srgbClr val="3366FF"/>
                </a:solidFill>
                <a:latin typeface="Century Gothic"/>
              </a:rPr>
              <a:t>.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5939945"/>
            <a:ext cx="12188825" cy="70788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rgbClr val="FF0000"/>
                </a:solidFill>
                <a:latin typeface="Century Gothic"/>
              </a:rPr>
              <a:t>企業、組織や団体名</a:t>
            </a:r>
            <a:endParaRPr lang="en-US" altLang="ja-JP" sz="4000" dirty="0" smtClean="0"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5009" y="184680"/>
            <a:ext cx="10461693" cy="4154983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ja-JP" altLang="en-US" sz="4400" dirty="0" smtClean="0">
                <a:latin typeface="Century Gothic"/>
              </a:rPr>
              <a:t>日本臨床歯科医学会</a:t>
            </a:r>
            <a:endParaRPr lang="en-US" altLang="ja-JP" sz="4400" dirty="0" smtClean="0">
              <a:latin typeface="Century Gothic"/>
            </a:endParaRPr>
          </a:p>
          <a:p>
            <a:pPr algn="ctr"/>
            <a:r>
              <a:rPr lang="ja-JP" altLang="en-US" sz="4400" dirty="0" smtClean="0">
                <a:latin typeface="Century Gothic"/>
              </a:rPr>
              <a:t>第</a:t>
            </a:r>
            <a:r>
              <a:rPr lang="en-US" altLang="ja-JP" sz="4400" dirty="0" smtClean="0">
                <a:latin typeface="Century Gothic"/>
              </a:rPr>
              <a:t>   </a:t>
            </a:r>
            <a:r>
              <a:rPr lang="ja-JP" altLang="en-US" sz="4400" dirty="0" smtClean="0">
                <a:latin typeface="Century Gothic"/>
              </a:rPr>
              <a:t>回学術大会</a:t>
            </a:r>
            <a:r>
              <a:rPr lang="en-US" altLang="ja-JP" sz="4400" dirty="0" smtClean="0">
                <a:latin typeface="Century Gothic"/>
              </a:rPr>
              <a:t>/</a:t>
            </a:r>
            <a:r>
              <a:rPr lang="ja-JP" altLang="en-US" sz="4400" dirty="0" smtClean="0">
                <a:latin typeface="Century Gothic"/>
              </a:rPr>
              <a:t>総会</a:t>
            </a:r>
          </a:p>
          <a:p>
            <a:pPr algn="ctr"/>
            <a:endParaRPr lang="ja-JP" altLang="en-US" sz="4400" dirty="0" smtClean="0">
              <a:latin typeface="Century Gothic"/>
            </a:endParaRPr>
          </a:p>
          <a:p>
            <a:pPr algn="ctr"/>
            <a:r>
              <a:rPr lang="ja-JP" altLang="en-US" sz="4400" dirty="0" smtClean="0">
                <a:latin typeface="Century Gothic"/>
              </a:rPr>
              <a:t>利益相反</a:t>
            </a:r>
            <a:r>
              <a:rPr lang="en-US" altLang="ja-JP" sz="4400" dirty="0" smtClean="0">
                <a:latin typeface="Century Gothic"/>
              </a:rPr>
              <a:t>(Conflict Of Interest: COI)</a:t>
            </a:r>
            <a:r>
              <a:rPr lang="ja-JP" altLang="en-US" sz="4400" dirty="0" smtClean="0">
                <a:latin typeface="Century Gothic"/>
              </a:rPr>
              <a:t>開示</a:t>
            </a:r>
          </a:p>
          <a:p>
            <a:pPr algn="ctr"/>
            <a:r>
              <a:rPr lang="ja-JP" altLang="en-US" sz="4400" dirty="0" smtClean="0">
                <a:latin typeface="Century Gothic"/>
              </a:rPr>
              <a:t>年</a:t>
            </a:r>
            <a:r>
              <a:rPr lang="en-US" altLang="ja-JP" sz="4400" dirty="0" smtClean="0">
                <a:latin typeface="Century Gothic"/>
              </a:rPr>
              <a:t>  </a:t>
            </a:r>
            <a:r>
              <a:rPr lang="ja-JP" altLang="en-US" sz="4400" dirty="0" smtClean="0">
                <a:latin typeface="Century Gothic"/>
              </a:rPr>
              <a:t>月</a:t>
            </a:r>
            <a:r>
              <a:rPr lang="en-US" altLang="ja-JP" sz="4400" dirty="0" smtClean="0">
                <a:latin typeface="Century Gothic"/>
              </a:rPr>
              <a:t>  </a:t>
            </a:r>
            <a:r>
              <a:rPr lang="ja-JP" altLang="en-US" sz="4400" dirty="0" smtClean="0">
                <a:latin typeface="Century Gothic"/>
              </a:rPr>
              <a:t>日</a:t>
            </a:r>
          </a:p>
          <a:p>
            <a:pPr algn="ctr"/>
            <a:r>
              <a:rPr lang="ja-JP" altLang="en-US" sz="4400" dirty="0" smtClean="0">
                <a:latin typeface="Century Gothic"/>
              </a:rPr>
              <a:t>筆頭発表者氏名</a:t>
            </a:r>
            <a:r>
              <a:rPr lang="en-US" altLang="ja-JP" sz="4400" dirty="0" smtClean="0">
                <a:latin typeface="Century Gothic"/>
              </a:rPr>
              <a:t>:</a:t>
            </a:r>
            <a:endParaRPr lang="ja-JP" altLang="en-US" sz="4400" dirty="0" smtClean="0">
              <a:latin typeface="Century Gothic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12198259" cy="5847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61685"/>
            <a:ext cx="3720642" cy="5108856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868393" y="602918"/>
            <a:ext cx="2508578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Century Gothic"/>
                <a:cs typeface="Century Gothic"/>
              </a:rPr>
              <a:t>Patient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68393" y="1488577"/>
            <a:ext cx="2508578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Century Gothic"/>
                <a:cs typeface="Century Gothic"/>
              </a:rPr>
              <a:t>Profession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877827" y="2363755"/>
            <a:ext cx="2508578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Century Gothic"/>
                <a:cs typeface="Century Gothic"/>
              </a:rPr>
              <a:t>Medical history 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868393" y="3261826"/>
            <a:ext cx="2508578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Century Gothic"/>
                <a:cs typeface="Century Gothic"/>
              </a:rPr>
              <a:t>Dental history 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77827" y="4137881"/>
            <a:ext cx="2508578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Century Gothic"/>
                <a:cs typeface="Century Gothic"/>
              </a:rPr>
              <a:t>Complaints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877827" y="5392635"/>
            <a:ext cx="2508578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Century Gothic"/>
                <a:cs typeface="Century Gothic"/>
              </a:rPr>
              <a:t>Wish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877827" y="1064583"/>
            <a:ext cx="667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400" dirty="0" smtClean="0">
                <a:latin typeface="Century Gothic"/>
                <a:cs typeface="Century Gothic"/>
              </a:rPr>
              <a:t>L. D. (Age: 30)</a:t>
            </a:r>
            <a:endParaRPr lang="ja-JP" altLang="en-US" sz="2400" dirty="0">
              <a:latin typeface="Century Gothic"/>
              <a:cs typeface="Century Gothic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877827" y="5854300"/>
            <a:ext cx="667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Century Gothic"/>
                <a:cs typeface="Century Gothic"/>
              </a:rPr>
              <a:t>Gain a beautiful</a:t>
            </a:r>
            <a:endParaRPr lang="ja-JP" altLang="en-US" sz="2400" dirty="0">
              <a:latin typeface="Century Gothic"/>
              <a:cs typeface="Century Gothic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877827" y="1950242"/>
            <a:ext cx="667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400" dirty="0" smtClean="0">
                <a:latin typeface="Century Gothic"/>
                <a:cs typeface="Century Gothic"/>
              </a:rPr>
              <a:t>Certified dental technician</a:t>
            </a:r>
            <a:endParaRPr lang="ja-JP" altLang="en-US" sz="2400" dirty="0">
              <a:latin typeface="Century Gothic"/>
              <a:cs typeface="Century Gothic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877827" y="2800161"/>
            <a:ext cx="667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400" dirty="0" smtClean="0">
                <a:latin typeface="Century Gothic"/>
                <a:cs typeface="Century Gothic"/>
              </a:rPr>
              <a:t>Healthy, smoker, allergic to spicy food</a:t>
            </a:r>
            <a:endParaRPr lang="ja-JP" altLang="en-US" sz="2400" dirty="0">
              <a:latin typeface="Century Gothic"/>
              <a:cs typeface="Century Gothic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877827" y="3676216"/>
            <a:ext cx="667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400" dirty="0" err="1" smtClean="0">
                <a:latin typeface="Century Gothic"/>
                <a:cs typeface="Century Gothic"/>
              </a:rPr>
              <a:t>Bruxism</a:t>
            </a:r>
            <a:endParaRPr lang="ja-JP" altLang="en-US" sz="2400" dirty="0">
              <a:latin typeface="Century Gothic"/>
              <a:cs typeface="Century Gothic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877827" y="4561638"/>
            <a:ext cx="8310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400" dirty="0" smtClean="0">
                <a:latin typeface="Century Gothic"/>
                <a:cs typeface="Century Gothic"/>
              </a:rPr>
              <a:t>Impaired ability to masticate, sometimes pain (TMJ)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" y="0"/>
            <a:ext cx="1691288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latin typeface="Century Gothic"/>
                <a:cs typeface="Century Gothic"/>
              </a:rPr>
              <a:t>First visit </a:t>
            </a: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5310518" y="0"/>
            <a:ext cx="4123943" cy="51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630" tIns="43315" rIns="86630" bIns="43315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800" b="0" dirty="0" smtClean="0">
                <a:solidFill>
                  <a:srgbClr val="FFFFFF"/>
                </a:solidFill>
                <a:latin typeface="Century Gothic"/>
                <a:ea typeface="Osaka" pitchFamily="-111" charset="-128"/>
                <a:cs typeface="Century Gothic"/>
              </a:rPr>
              <a:t>FV: 28th January 20014</a:t>
            </a:r>
            <a:endParaRPr lang="ja-JP" altLang="en-US" sz="3200" dirty="0" smtClean="0">
              <a:solidFill>
                <a:srgbClr val="FFFFFF"/>
              </a:solidFill>
              <a:latin typeface="Century Gothic"/>
              <a:ea typeface="Osaka" pitchFamily="-112" charset="-128"/>
              <a:cs typeface="Century Gothic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12198259" cy="5847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" y="0"/>
            <a:ext cx="4373914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latin typeface="Century Gothic"/>
                <a:cs typeface="Century Gothic"/>
              </a:rPr>
              <a:t>Intraoral Examination</a:t>
            </a:r>
            <a:endParaRPr kumimoji="1" lang="ja-JP" altLang="en-US" sz="3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21361" y="815873"/>
            <a:ext cx="4048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latin typeface="Century Gothic"/>
                <a:cs typeface="Century Gothic"/>
              </a:rPr>
              <a:t> </a:t>
            </a:r>
            <a:r>
              <a:rPr lang="en-US" altLang="ja-JP" sz="2000" dirty="0" smtClean="0">
                <a:latin typeface="Century Gothic"/>
                <a:cs typeface="Century Gothic"/>
              </a:rPr>
              <a:t>Alignment of teeth is not good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955554" y="5015818"/>
            <a:ext cx="1941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Century Gothic"/>
                <a:cs typeface="Century Gothic"/>
              </a:rPr>
              <a:t>Old resin filling</a:t>
            </a:r>
          </a:p>
          <a:p>
            <a:r>
              <a:rPr lang="en-US" altLang="ja-JP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Caries</a:t>
            </a:r>
            <a:endParaRPr lang="en-US" altLang="ja-JP" sz="2000" dirty="0" smtClean="0">
              <a:latin typeface="Century Gothic"/>
              <a:cs typeface="Century Gothic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733" y="1215984"/>
            <a:ext cx="3687144" cy="2518357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2" y="1215984"/>
            <a:ext cx="3707323" cy="2477223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0314" y="1215983"/>
            <a:ext cx="3705102" cy="247722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8790" y="4094113"/>
            <a:ext cx="3655134" cy="249649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420" y="4094113"/>
            <a:ext cx="3655134" cy="2496495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237083" y="5015818"/>
            <a:ext cx="963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Caries</a:t>
            </a:r>
            <a:endParaRPr lang="en-US" altLang="ja-JP" sz="2000" dirty="0" smtClean="0">
              <a:latin typeface="Century Gothic"/>
              <a:cs typeface="Century Gothic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80876" y="3694003"/>
            <a:ext cx="2437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Century Gothic"/>
                <a:cs typeface="Century Gothic"/>
              </a:rPr>
              <a:t>Torus </a:t>
            </a:r>
            <a:r>
              <a:rPr lang="en-US" altLang="ja-JP" sz="2000" dirty="0" err="1" smtClean="0">
                <a:latin typeface="Century Gothic"/>
                <a:cs typeface="Century Gothic"/>
              </a:rPr>
              <a:t>mandibularis</a:t>
            </a:r>
            <a:endParaRPr lang="en-US" altLang="ja-JP" sz="2000" dirty="0" smtClean="0"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0" y="0"/>
            <a:ext cx="12198259" cy="5847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Gothic"/>
              <a:cs typeface="Century Gothic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" y="0"/>
            <a:ext cx="4057321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latin typeface="Century Gothic"/>
                <a:cs typeface="Century Gothic"/>
              </a:rPr>
              <a:t>Dental Examination 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78" y="911777"/>
            <a:ext cx="3872510" cy="2644965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78" y="3889585"/>
            <a:ext cx="3872510" cy="2644965"/>
          </a:xfrm>
          <a:prstGeom prst="rect">
            <a:avLst/>
          </a:prstGeom>
        </p:spPr>
      </p:pic>
      <p:graphicFrame>
        <p:nvGraphicFramePr>
          <p:cNvPr id="19" name="表 18"/>
          <p:cNvGraphicFramePr>
            <a:graphicFrameLocks noGrp="1"/>
          </p:cNvGraphicFramePr>
          <p:nvPr/>
        </p:nvGraphicFramePr>
        <p:xfrm>
          <a:off x="4517175" y="911777"/>
          <a:ext cx="7618992" cy="60959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</a:tblGrid>
              <a:tr h="2454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18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17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16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15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13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12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11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21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22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23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25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26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27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28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</a:tr>
              <a:tr h="2454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48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47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46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45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43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42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41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31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32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33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35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36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37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38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表 22"/>
          <p:cNvGraphicFramePr>
            <a:graphicFrameLocks noGrp="1"/>
          </p:cNvGraphicFramePr>
          <p:nvPr/>
        </p:nvGraphicFramePr>
        <p:xfrm>
          <a:off x="4517175" y="1959114"/>
          <a:ext cx="7618992" cy="60959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</a:tblGrid>
              <a:tr h="2454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18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13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12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11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21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22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23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28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2454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48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43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42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41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31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32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33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38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表 24"/>
          <p:cNvGraphicFramePr>
            <a:graphicFrameLocks noGrp="1"/>
          </p:cNvGraphicFramePr>
          <p:nvPr/>
        </p:nvGraphicFramePr>
        <p:xfrm>
          <a:off x="4517175" y="3051933"/>
          <a:ext cx="7618992" cy="60959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</a:tblGrid>
              <a:tr h="2454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18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13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12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11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21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22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23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28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2454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48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43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42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41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31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32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33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38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表 28"/>
          <p:cNvGraphicFramePr>
            <a:graphicFrameLocks noGrp="1"/>
          </p:cNvGraphicFramePr>
          <p:nvPr/>
        </p:nvGraphicFramePr>
        <p:xfrm>
          <a:off x="4517175" y="4080456"/>
          <a:ext cx="7618992" cy="60959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</a:tblGrid>
              <a:tr h="2454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18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13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12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11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21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22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23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28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2454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48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43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42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41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31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32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33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38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表 29"/>
          <p:cNvGraphicFramePr>
            <a:graphicFrameLocks noGrp="1"/>
          </p:cNvGraphicFramePr>
          <p:nvPr/>
        </p:nvGraphicFramePr>
        <p:xfrm>
          <a:off x="4517175" y="5163667"/>
          <a:ext cx="7618992" cy="60959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</a:tblGrid>
              <a:tr h="2454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18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13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12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11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21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22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23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28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454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48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43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42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41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31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32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33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38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表 30"/>
          <p:cNvGraphicFramePr>
            <a:graphicFrameLocks noGrp="1"/>
          </p:cNvGraphicFramePr>
          <p:nvPr/>
        </p:nvGraphicFramePr>
        <p:xfrm>
          <a:off x="4517175" y="6199843"/>
          <a:ext cx="7618992" cy="60959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  <a:gridCol w="476187"/>
              </a:tblGrid>
              <a:tr h="2454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18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13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12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11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21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22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23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28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2454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48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43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42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41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31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32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33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34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35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36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37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D9D9D9"/>
                          </a:solidFill>
                          <a:latin typeface="Century Gothic"/>
                          <a:cs typeface="Century Gothic"/>
                        </a:rPr>
                        <a:t>38</a:t>
                      </a:r>
                      <a:endParaRPr kumimoji="1" lang="ja-JP" altLang="en-US" sz="1400" b="0" dirty="0">
                        <a:solidFill>
                          <a:srgbClr val="D9D9D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3" name="テキスト ボックス 32"/>
          <p:cNvSpPr txBox="1"/>
          <p:nvPr/>
        </p:nvSpPr>
        <p:spPr>
          <a:xfrm>
            <a:off x="4243937" y="484602"/>
            <a:ext cx="492967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8EB4E3"/>
              </a:buClr>
              <a:buFont typeface="Wingdings" charset="2"/>
              <a:buChar char="n"/>
            </a:pPr>
            <a:r>
              <a:rPr lang="en-US" altLang="ja-JP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Present arch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243937" y="1559004"/>
            <a:ext cx="492967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8EB4E3"/>
              </a:buClr>
              <a:buFont typeface="Wingdings" charset="2"/>
              <a:buChar char="n"/>
            </a:pPr>
            <a:r>
              <a:rPr lang="en-US" altLang="ja-JP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Insufficient restoration 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234502" y="2614871"/>
            <a:ext cx="4939109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8EB4E3"/>
              </a:buClr>
              <a:buFont typeface="Wingdings" charset="2"/>
              <a:buChar char="n"/>
            </a:pPr>
            <a:r>
              <a:rPr lang="en-US" altLang="ja-JP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Caries tooth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243937" y="3661532"/>
            <a:ext cx="492967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8EB4E3"/>
              </a:buClr>
              <a:buFont typeface="Wingdings" charset="2"/>
              <a:buChar char="n"/>
            </a:pPr>
            <a:r>
              <a:rPr lang="en-US" altLang="ja-JP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Migration, Tilting, Elongation 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234502" y="4717399"/>
            <a:ext cx="4939109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8EB4E3"/>
              </a:buClr>
              <a:buFont typeface="Wingdings" charset="2"/>
              <a:buChar char="n"/>
            </a:pPr>
            <a:r>
              <a:rPr lang="en-US" altLang="ja-JP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Mobile tooth </a:t>
            </a:r>
            <a:endParaRPr lang="en-US" altLang="ja-JP" sz="2000" dirty="0" smtClean="0">
              <a:ln>
                <a:solidFill>
                  <a:srgbClr val="FF0000"/>
                </a:solidFill>
              </a:ln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234503" y="5773266"/>
            <a:ext cx="5546238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8EB4E3"/>
              </a:buClr>
              <a:buFont typeface="Wingdings" charset="2"/>
              <a:buChar char="n"/>
            </a:pPr>
            <a:r>
              <a:rPr lang="en-US" altLang="ja-JP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Hopeless tooth, Planned for extraction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/>
          <p:cNvSpPr/>
          <p:nvPr/>
        </p:nvSpPr>
        <p:spPr>
          <a:xfrm>
            <a:off x="0" y="0"/>
            <a:ext cx="12198259" cy="5847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Gothic"/>
              <a:cs typeface="Century Gothic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" y="0"/>
            <a:ext cx="5018922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latin typeface="Century Gothic"/>
                <a:cs typeface="Century Gothic"/>
              </a:rPr>
              <a:t>Periodontal Examination</a:t>
            </a:r>
            <a:endParaRPr kumimoji="1" lang="ja-JP" altLang="en-US" sz="3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4" name="円/楕円 33"/>
          <p:cNvSpPr/>
          <p:nvPr/>
        </p:nvSpPr>
        <p:spPr>
          <a:xfrm flipV="1">
            <a:off x="5394024" y="205953"/>
            <a:ext cx="201905" cy="16341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766637" y="56829"/>
            <a:ext cx="334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Bleeding on probing</a:t>
            </a:r>
          </a:p>
        </p:txBody>
      </p:sp>
      <p:graphicFrame>
        <p:nvGraphicFramePr>
          <p:cNvPr id="26" name="表 25"/>
          <p:cNvGraphicFramePr>
            <a:graphicFrameLocks noGrp="1"/>
          </p:cNvGraphicFramePr>
          <p:nvPr/>
        </p:nvGraphicFramePr>
        <p:xfrm>
          <a:off x="433561" y="675417"/>
          <a:ext cx="1128651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5407"/>
                <a:gridCol w="705407"/>
                <a:gridCol w="705407"/>
                <a:gridCol w="705407"/>
                <a:gridCol w="705407"/>
                <a:gridCol w="705407"/>
                <a:gridCol w="705407"/>
                <a:gridCol w="705407"/>
                <a:gridCol w="705407"/>
                <a:gridCol w="705407"/>
                <a:gridCol w="705407"/>
                <a:gridCol w="705407"/>
                <a:gridCol w="705407"/>
                <a:gridCol w="705407"/>
                <a:gridCol w="705407"/>
                <a:gridCol w="705407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BFBFBF"/>
                          </a:solidFill>
                          <a:latin typeface="Century Gothic"/>
                          <a:cs typeface="Century Gothic"/>
                        </a:rPr>
                        <a:t>18</a:t>
                      </a:r>
                      <a:endParaRPr kumimoji="1" lang="ja-JP" altLang="en-US" sz="1800" dirty="0">
                        <a:solidFill>
                          <a:srgbClr val="BFBFB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17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16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15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14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13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12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11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21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22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23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24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25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26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27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entury Gothic"/>
                          <a:cs typeface="Century Gothic"/>
                        </a:rPr>
                        <a:t>28</a:t>
                      </a:r>
                      <a:endParaRPr kumimoji="1" lang="ja-JP" altLang="en-US" sz="1800" dirty="0">
                        <a:solidFill>
                          <a:schemeClr val="bg1">
                            <a:lumMod val="75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8" name="テキスト ボックス 27"/>
          <p:cNvSpPr txBox="1"/>
          <p:nvPr/>
        </p:nvSpPr>
        <p:spPr>
          <a:xfrm>
            <a:off x="11731964" y="675417"/>
            <a:ext cx="317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entury Gothic"/>
                <a:cs typeface="Century Gothic"/>
              </a:rPr>
              <a:t>B</a:t>
            </a:r>
            <a:endParaRPr kumimoji="1" lang="ja-JP" altLang="en-US" dirty="0">
              <a:latin typeface="Century Gothic"/>
              <a:cs typeface="Century Gothic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731967" y="1418605"/>
            <a:ext cx="32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entury Gothic"/>
                <a:cs typeface="Century Gothic"/>
              </a:rPr>
              <a:t>P</a:t>
            </a:r>
            <a:endParaRPr kumimoji="1" lang="ja-JP" altLang="en-US" dirty="0">
              <a:latin typeface="Century Gothic"/>
              <a:cs typeface="Century Gothic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12286" y="675417"/>
            <a:ext cx="317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entury Gothic"/>
                <a:cs typeface="Century Gothic"/>
              </a:rPr>
              <a:t>B</a:t>
            </a:r>
            <a:endParaRPr kumimoji="1" lang="ja-JP" altLang="en-US" dirty="0">
              <a:latin typeface="Century Gothic"/>
              <a:cs typeface="Century Gothic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12289" y="1418605"/>
            <a:ext cx="32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entury Gothic"/>
                <a:cs typeface="Century Gothic"/>
              </a:rPr>
              <a:t>P</a:t>
            </a:r>
            <a:endParaRPr kumimoji="1" lang="ja-JP" altLang="en-US" dirty="0">
              <a:latin typeface="Century Gothic"/>
              <a:cs typeface="Century Gothic"/>
            </a:endParaRPr>
          </a:p>
        </p:txBody>
      </p:sp>
      <p:graphicFrame>
        <p:nvGraphicFramePr>
          <p:cNvPr id="37" name="表 36"/>
          <p:cNvGraphicFramePr>
            <a:graphicFrameLocks noGrp="1"/>
          </p:cNvGraphicFramePr>
          <p:nvPr/>
        </p:nvGraphicFramePr>
        <p:xfrm>
          <a:off x="429500" y="5655471"/>
          <a:ext cx="1128651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5407"/>
                <a:gridCol w="705407"/>
                <a:gridCol w="705407"/>
                <a:gridCol w="705407"/>
                <a:gridCol w="705407"/>
                <a:gridCol w="705407"/>
                <a:gridCol w="705407"/>
                <a:gridCol w="705407"/>
                <a:gridCol w="705407"/>
                <a:gridCol w="705407"/>
                <a:gridCol w="705407"/>
                <a:gridCol w="705407"/>
                <a:gridCol w="705407"/>
                <a:gridCol w="705407"/>
                <a:gridCol w="705407"/>
                <a:gridCol w="705407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</a:t>
                      </a:r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</a:t>
                      </a:r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BFBFBF"/>
                          </a:solidFill>
                          <a:latin typeface="Century Gothic"/>
                          <a:cs typeface="Century Gothic"/>
                        </a:rPr>
                        <a:t>48</a:t>
                      </a:r>
                      <a:endParaRPr kumimoji="1" lang="ja-JP" altLang="en-US" sz="1800" dirty="0">
                        <a:solidFill>
                          <a:srgbClr val="BFBFB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47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46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45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44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43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42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41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31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32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34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35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36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37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BFBFBF"/>
                          </a:solidFill>
                          <a:latin typeface="Century Gothic"/>
                          <a:cs typeface="Century Gothic"/>
                        </a:rPr>
                        <a:t>38</a:t>
                      </a:r>
                      <a:endParaRPr kumimoji="1" lang="ja-JP" altLang="en-US" sz="1800" dirty="0">
                        <a:solidFill>
                          <a:srgbClr val="BFBFB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 2 </a:t>
                      </a:r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</a:t>
                      </a:r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3 2 3</a:t>
                      </a:r>
                      <a:endParaRPr kumimoji="1" lang="ja-JP" alt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Century Gothic"/>
                          <a:cs typeface="Century Gothic"/>
                        </a:rPr>
                        <a:t>3 2 </a:t>
                      </a:r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4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8" name="テキスト ボックス 37"/>
          <p:cNvSpPr txBox="1"/>
          <p:nvPr/>
        </p:nvSpPr>
        <p:spPr>
          <a:xfrm>
            <a:off x="11727903" y="5655471"/>
            <a:ext cx="291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entury Gothic"/>
                <a:cs typeface="Century Gothic"/>
              </a:rPr>
              <a:t>L</a:t>
            </a:r>
            <a:endParaRPr kumimoji="1" lang="ja-JP" altLang="en-US" dirty="0">
              <a:latin typeface="Century Gothic"/>
              <a:cs typeface="Century Gothic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1727906" y="6398659"/>
            <a:ext cx="32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entury Gothic"/>
                <a:cs typeface="Century Gothic"/>
              </a:rPr>
              <a:t>B</a:t>
            </a:r>
            <a:endParaRPr kumimoji="1" lang="ja-JP" altLang="en-US" dirty="0">
              <a:latin typeface="Century Gothic"/>
              <a:cs typeface="Century Gothic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08225" y="5655471"/>
            <a:ext cx="291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entury Gothic"/>
                <a:cs typeface="Century Gothic"/>
              </a:rPr>
              <a:t>L</a:t>
            </a:r>
            <a:endParaRPr kumimoji="1" lang="ja-JP" altLang="en-US" dirty="0">
              <a:latin typeface="Century Gothic"/>
              <a:cs typeface="Century Gothic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08228" y="6398659"/>
            <a:ext cx="32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entury Gothic"/>
                <a:cs typeface="Century Gothic"/>
              </a:rPr>
              <a:t>B</a:t>
            </a:r>
            <a:endParaRPr kumimoji="1" lang="ja-JP" altLang="en-US" dirty="0">
              <a:latin typeface="Century Gothic"/>
              <a:cs typeface="Century Gothic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55" y="2151855"/>
            <a:ext cx="1905348" cy="1496346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480" y="1846704"/>
            <a:ext cx="1465872" cy="1871325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1973" y="1846704"/>
            <a:ext cx="1459634" cy="1871324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5355" y="1883333"/>
            <a:ext cx="1440921" cy="1871326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0617" y="2151855"/>
            <a:ext cx="1885396" cy="1496346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0617" y="3967468"/>
            <a:ext cx="1885396" cy="1480677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5355" y="3718029"/>
            <a:ext cx="1465872" cy="1871325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4024" y="3718028"/>
            <a:ext cx="1465872" cy="1871325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53480" y="3718028"/>
            <a:ext cx="1472108" cy="1871323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7583" y="3795287"/>
            <a:ext cx="1929775" cy="151553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0"/>
            <a:ext cx="12198259" cy="5847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Gothic"/>
              <a:cs typeface="Century Gothic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" y="0"/>
            <a:ext cx="4597733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latin typeface="Century Gothic"/>
                <a:cs typeface="Century Gothic"/>
              </a:rPr>
              <a:t>Radiographic Findings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34" y="707938"/>
            <a:ext cx="12198259" cy="6150062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7162</TotalTime>
  <Words>1121</Words>
  <Application>Microsoft Macintosh PowerPoint</Application>
  <PresentationFormat>ユーザー設定</PresentationFormat>
  <Paragraphs>641</Paragraphs>
  <Slides>24</Slides>
  <Notes>4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</vt:vector>
  </TitlesOfParts>
  <Company>日高歯科クリニック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日高 豊彦</dc:creator>
  <cp:lastModifiedBy>日高 豊彦</cp:lastModifiedBy>
  <cp:revision>387</cp:revision>
  <dcterms:created xsi:type="dcterms:W3CDTF">2017-12-07T02:39:55Z</dcterms:created>
  <dcterms:modified xsi:type="dcterms:W3CDTF">2017-12-07T02:44:50Z</dcterms:modified>
</cp:coreProperties>
</file>